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80" r:id="rId3"/>
  </p:sldMasterIdLst>
  <p:notesMasterIdLst>
    <p:notesMasterId r:id="rId123"/>
  </p:notesMasterIdLst>
  <p:sldIdLst>
    <p:sldId id="359" r:id="rId4"/>
    <p:sldId id="488" r:id="rId5"/>
    <p:sldId id="487" r:id="rId6"/>
    <p:sldId id="483" r:id="rId7"/>
    <p:sldId id="413" r:id="rId8"/>
    <p:sldId id="414" r:id="rId9"/>
    <p:sldId id="416" r:id="rId10"/>
    <p:sldId id="417" r:id="rId11"/>
    <p:sldId id="418" r:id="rId12"/>
    <p:sldId id="419" r:id="rId13"/>
    <p:sldId id="420" r:id="rId14"/>
    <p:sldId id="421" r:id="rId15"/>
    <p:sldId id="422" r:id="rId16"/>
    <p:sldId id="423" r:id="rId17"/>
    <p:sldId id="424" r:id="rId18"/>
    <p:sldId id="425" r:id="rId19"/>
    <p:sldId id="426" r:id="rId20"/>
    <p:sldId id="427" r:id="rId21"/>
    <p:sldId id="428" r:id="rId22"/>
    <p:sldId id="429" r:id="rId23"/>
    <p:sldId id="430" r:id="rId24"/>
    <p:sldId id="500" r:id="rId25"/>
    <p:sldId id="431" r:id="rId26"/>
    <p:sldId id="432" r:id="rId27"/>
    <p:sldId id="433" r:id="rId28"/>
    <p:sldId id="434" r:id="rId29"/>
    <p:sldId id="435" r:id="rId30"/>
    <p:sldId id="436" r:id="rId31"/>
    <p:sldId id="437" r:id="rId32"/>
    <p:sldId id="438" r:id="rId33"/>
    <p:sldId id="439" r:id="rId34"/>
    <p:sldId id="440" r:id="rId35"/>
    <p:sldId id="441" r:id="rId36"/>
    <p:sldId id="442" r:id="rId37"/>
    <p:sldId id="481" r:id="rId38"/>
    <p:sldId id="476" r:id="rId39"/>
    <p:sldId id="477" r:id="rId40"/>
    <p:sldId id="478" r:id="rId41"/>
    <p:sldId id="479" r:id="rId42"/>
    <p:sldId id="480" r:id="rId43"/>
    <p:sldId id="449" r:id="rId44"/>
    <p:sldId id="450" r:id="rId45"/>
    <p:sldId id="451" r:id="rId46"/>
    <p:sldId id="452" r:id="rId47"/>
    <p:sldId id="453" r:id="rId48"/>
    <p:sldId id="454" r:id="rId49"/>
    <p:sldId id="455" r:id="rId50"/>
    <p:sldId id="457" r:id="rId51"/>
    <p:sldId id="458" r:id="rId52"/>
    <p:sldId id="459" r:id="rId53"/>
    <p:sldId id="460" r:id="rId54"/>
    <p:sldId id="462" r:id="rId55"/>
    <p:sldId id="464" r:id="rId56"/>
    <p:sldId id="465" r:id="rId57"/>
    <p:sldId id="466" r:id="rId58"/>
    <p:sldId id="467" r:id="rId59"/>
    <p:sldId id="489" r:id="rId60"/>
    <p:sldId id="468" r:id="rId61"/>
    <p:sldId id="469" r:id="rId62"/>
    <p:sldId id="470" r:id="rId63"/>
    <p:sldId id="482" r:id="rId64"/>
    <p:sldId id="471" r:id="rId65"/>
    <p:sldId id="472" r:id="rId66"/>
    <p:sldId id="281" r:id="rId67"/>
    <p:sldId id="282" r:id="rId68"/>
    <p:sldId id="283" r:id="rId69"/>
    <p:sldId id="490" r:id="rId70"/>
    <p:sldId id="285" r:id="rId71"/>
    <p:sldId id="287" r:id="rId72"/>
    <p:sldId id="473" r:id="rId73"/>
    <p:sldId id="288" r:id="rId74"/>
    <p:sldId id="396" r:id="rId75"/>
    <p:sldId id="289" r:id="rId76"/>
    <p:sldId id="501" r:id="rId77"/>
    <p:sldId id="502" r:id="rId78"/>
    <p:sldId id="382" r:id="rId79"/>
    <p:sldId id="398" r:id="rId80"/>
    <p:sldId id="388" r:id="rId81"/>
    <p:sldId id="389" r:id="rId82"/>
    <p:sldId id="290" r:id="rId83"/>
    <p:sldId id="291" r:id="rId84"/>
    <p:sldId id="399" r:id="rId85"/>
    <p:sldId id="400" r:id="rId86"/>
    <p:sldId id="484" r:id="rId87"/>
    <p:sldId id="279" r:id="rId88"/>
    <p:sldId id="268" r:id="rId89"/>
    <p:sldId id="485" r:id="rId90"/>
    <p:sldId id="260" r:id="rId91"/>
    <p:sldId id="394" r:id="rId92"/>
    <p:sldId id="395" r:id="rId93"/>
    <p:sldId id="261" r:id="rId94"/>
    <p:sldId id="274" r:id="rId95"/>
    <p:sldId id="407" r:id="rId96"/>
    <p:sldId id="486" r:id="rId97"/>
    <p:sldId id="408" r:id="rId98"/>
    <p:sldId id="409" r:id="rId99"/>
    <p:sldId id="491" r:id="rId100"/>
    <p:sldId id="492" r:id="rId101"/>
    <p:sldId id="493" r:id="rId102"/>
    <p:sldId id="410" r:id="rId103"/>
    <p:sldId id="494" r:id="rId104"/>
    <p:sldId id="495" r:id="rId105"/>
    <p:sldId id="496" r:id="rId106"/>
    <p:sldId id="411" r:id="rId107"/>
    <p:sldId id="497" r:id="rId108"/>
    <p:sldId id="498" r:id="rId109"/>
    <p:sldId id="499" r:id="rId110"/>
    <p:sldId id="401" r:id="rId111"/>
    <p:sldId id="402" r:id="rId112"/>
    <p:sldId id="403" r:id="rId113"/>
    <p:sldId id="404" r:id="rId114"/>
    <p:sldId id="405" r:id="rId115"/>
    <p:sldId id="406" r:id="rId116"/>
    <p:sldId id="383" r:id="rId117"/>
    <p:sldId id="277" r:id="rId118"/>
    <p:sldId id="380" r:id="rId119"/>
    <p:sldId id="381" r:id="rId120"/>
    <p:sldId id="275" r:id="rId121"/>
    <p:sldId id="412" r:id="rId1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g Data" id="{9FC3D577-5C6C-4D1B-BD03-4694641A9D35}">
          <p14:sldIdLst>
            <p14:sldId id="359"/>
            <p14:sldId id="488"/>
            <p14:sldId id="487"/>
            <p14:sldId id="483"/>
            <p14:sldId id="413"/>
            <p14:sldId id="414"/>
            <p14:sldId id="416"/>
            <p14:sldId id="417"/>
            <p14:sldId id="418"/>
            <p14:sldId id="419"/>
            <p14:sldId id="420"/>
            <p14:sldId id="421"/>
            <p14:sldId id="422"/>
            <p14:sldId id="423"/>
            <p14:sldId id="424"/>
            <p14:sldId id="425"/>
            <p14:sldId id="426"/>
            <p14:sldId id="427"/>
            <p14:sldId id="428"/>
            <p14:sldId id="429"/>
            <p14:sldId id="430"/>
            <p14:sldId id="500"/>
            <p14:sldId id="431"/>
            <p14:sldId id="432"/>
            <p14:sldId id="433"/>
            <p14:sldId id="434"/>
            <p14:sldId id="435"/>
            <p14:sldId id="436"/>
            <p14:sldId id="437"/>
            <p14:sldId id="438"/>
            <p14:sldId id="439"/>
            <p14:sldId id="440"/>
            <p14:sldId id="441"/>
            <p14:sldId id="442"/>
            <p14:sldId id="481"/>
            <p14:sldId id="476"/>
            <p14:sldId id="477"/>
            <p14:sldId id="478"/>
            <p14:sldId id="479"/>
            <p14:sldId id="480"/>
            <p14:sldId id="449"/>
            <p14:sldId id="450"/>
            <p14:sldId id="451"/>
            <p14:sldId id="452"/>
            <p14:sldId id="453"/>
            <p14:sldId id="454"/>
            <p14:sldId id="455"/>
            <p14:sldId id="457"/>
            <p14:sldId id="458"/>
            <p14:sldId id="459"/>
            <p14:sldId id="460"/>
            <p14:sldId id="462"/>
            <p14:sldId id="464"/>
            <p14:sldId id="465"/>
            <p14:sldId id="466"/>
            <p14:sldId id="467"/>
            <p14:sldId id="489"/>
            <p14:sldId id="468"/>
            <p14:sldId id="469"/>
            <p14:sldId id="470"/>
            <p14:sldId id="482"/>
            <p14:sldId id="471"/>
            <p14:sldId id="472"/>
            <p14:sldId id="281"/>
            <p14:sldId id="282"/>
            <p14:sldId id="283"/>
            <p14:sldId id="490"/>
            <p14:sldId id="285"/>
            <p14:sldId id="287"/>
            <p14:sldId id="473"/>
            <p14:sldId id="288"/>
            <p14:sldId id="396"/>
            <p14:sldId id="289"/>
            <p14:sldId id="501"/>
            <p14:sldId id="502"/>
            <p14:sldId id="382"/>
            <p14:sldId id="398"/>
            <p14:sldId id="388"/>
            <p14:sldId id="389"/>
            <p14:sldId id="290"/>
            <p14:sldId id="291"/>
            <p14:sldId id="399"/>
            <p14:sldId id="400"/>
            <p14:sldId id="484"/>
          </p14:sldIdLst>
        </p14:section>
        <p14:section name="BA/BI" id="{11EDAF46-0D1D-40BD-943B-2053C83FF647}">
          <p14:sldIdLst>
            <p14:sldId id="279"/>
            <p14:sldId id="268"/>
            <p14:sldId id="485"/>
            <p14:sldId id="260"/>
            <p14:sldId id="394"/>
            <p14:sldId id="395"/>
            <p14:sldId id="261"/>
            <p14:sldId id="274"/>
          </p14:sldIdLst>
        </p14:section>
        <p14:section name="BA" id="{010D4FE3-B008-4F3A-8A45-EC91C82DF3CF}">
          <p14:sldIdLst>
            <p14:sldId id="407"/>
            <p14:sldId id="486"/>
            <p14:sldId id="408"/>
            <p14:sldId id="409"/>
            <p14:sldId id="491"/>
            <p14:sldId id="492"/>
            <p14:sldId id="493"/>
            <p14:sldId id="410"/>
            <p14:sldId id="494"/>
            <p14:sldId id="495"/>
            <p14:sldId id="496"/>
            <p14:sldId id="411"/>
            <p14:sldId id="497"/>
            <p14:sldId id="498"/>
            <p14:sldId id="499"/>
            <p14:sldId id="401"/>
            <p14:sldId id="402"/>
            <p14:sldId id="403"/>
            <p14:sldId id="404"/>
            <p14:sldId id="405"/>
            <p14:sldId id="406"/>
            <p14:sldId id="383"/>
            <p14:sldId id="277"/>
            <p14:sldId id="380"/>
            <p14:sldId id="381"/>
            <p14:sldId id="275"/>
            <p14:sldId id="41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70" autoAdjust="0"/>
  </p:normalViewPr>
  <p:slideViewPr>
    <p:cSldViewPr>
      <p:cViewPr>
        <p:scale>
          <a:sx n="80" d="100"/>
          <a:sy n="80" d="100"/>
        </p:scale>
        <p:origin x="-1320" y="-4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63B6BA-27D2-42DA-8B56-D2B6DB0B5A97}" type="datetimeFigureOut">
              <a:rPr lang="en-US" smtClean="0"/>
              <a:t>7/14/2015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C2CD84-8DF6-4199-B491-203C7CEFEDBC}" type="slidenum">
              <a:rPr lang="en-US" smtClean="0"/>
              <a:t>‹#›</a:t>
            </a:fld>
            <a:endParaRPr lang="en-US"/>
          </a:p>
        </p:txBody>
      </p:sp>
    </p:spTree>
    <p:extLst>
      <p:ext uri="{BB962C8B-B14F-4D97-AF65-F5344CB8AC3E}">
        <p14:creationId xmlns:p14="http://schemas.microsoft.com/office/powerpoint/2010/main" val="556294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2CD84-8DF6-4199-B491-203C7CEFEDBC}" type="slidenum">
              <a:rPr lang="en-US" smtClean="0"/>
              <a:t>4</a:t>
            </a:fld>
            <a:endParaRPr lang="en-US"/>
          </a:p>
        </p:txBody>
      </p:sp>
    </p:spTree>
    <p:extLst>
      <p:ext uri="{BB962C8B-B14F-4D97-AF65-F5344CB8AC3E}">
        <p14:creationId xmlns:p14="http://schemas.microsoft.com/office/powerpoint/2010/main" val="33530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t>35</a:t>
            </a:fld>
            <a:endParaRPr lang="en-US" dirty="0"/>
          </a:p>
        </p:txBody>
      </p:sp>
    </p:spTree>
    <p:extLst>
      <p:ext uri="{BB962C8B-B14F-4D97-AF65-F5344CB8AC3E}">
        <p14:creationId xmlns:p14="http://schemas.microsoft.com/office/powerpoint/2010/main" val="2702479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RDF- </a:t>
            </a:r>
            <a:r>
              <a:rPr lang="en-US" sz="1200" b="0" i="0" kern="1200" dirty="0" smtClean="0">
                <a:solidFill>
                  <a:schemeClr val="tx1"/>
                </a:solidFill>
                <a:effectLst/>
                <a:latin typeface="+mn-lt"/>
                <a:ea typeface="+mn-ea"/>
                <a:cs typeface="+mn-cs"/>
              </a:rPr>
              <a:t>Resource Description Framework</a:t>
            </a:r>
          </a:p>
          <a:p>
            <a:r>
              <a:rPr lang="en-US" sz="1200" b="0" i="0" kern="1200" dirty="0" smtClean="0">
                <a:solidFill>
                  <a:schemeClr val="tx1"/>
                </a:solidFill>
                <a:effectLst/>
                <a:latin typeface="+mn-lt"/>
                <a:ea typeface="+mn-ea"/>
                <a:cs typeface="+mn-cs"/>
              </a:rPr>
              <a:t>RDF is a standard model for data interchange on the Web</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URI</a:t>
            </a:r>
            <a:r>
              <a:rPr lang="en-US" sz="1200" b="0" i="0" kern="1200" baseline="0" dirty="0" smtClean="0">
                <a:solidFill>
                  <a:schemeClr val="tx1"/>
                </a:solidFill>
                <a:effectLst/>
                <a:latin typeface="+mn-lt"/>
                <a:ea typeface="+mn-ea"/>
                <a:cs typeface="+mn-cs"/>
              </a:rPr>
              <a:t> - U</a:t>
            </a:r>
            <a:r>
              <a:rPr lang="en-US" sz="1200" b="0" i="0" kern="1200" dirty="0" smtClean="0">
                <a:solidFill>
                  <a:schemeClr val="tx1"/>
                </a:solidFill>
                <a:effectLst/>
                <a:latin typeface="+mn-lt"/>
                <a:ea typeface="+mn-ea"/>
                <a:cs typeface="+mn-cs"/>
              </a:rPr>
              <a:t>niform resource identifier </a:t>
            </a:r>
          </a:p>
          <a:p>
            <a:r>
              <a:rPr lang="en-US" sz="1200" b="0" i="0" kern="1200" dirty="0" smtClean="0">
                <a:solidFill>
                  <a:schemeClr val="tx1"/>
                </a:solidFill>
                <a:effectLst/>
                <a:latin typeface="+mn-lt"/>
                <a:ea typeface="+mn-ea"/>
                <a:cs typeface="+mn-cs"/>
              </a:rPr>
              <a:t>URI is a string of characters used to </a:t>
            </a:r>
            <a:r>
              <a:rPr lang="en-US" sz="1200" b="0" i="0" u="none" strike="noStrike" kern="1200" dirty="0" smtClean="0">
                <a:solidFill>
                  <a:schemeClr val="tx1"/>
                </a:solidFill>
                <a:effectLst/>
                <a:latin typeface="+mn-lt"/>
                <a:ea typeface="+mn-ea"/>
                <a:cs typeface="+mn-cs"/>
              </a:rPr>
              <a:t>identify</a:t>
            </a:r>
            <a:r>
              <a:rPr lang="en-US" sz="1200" b="0" i="0" u="none" strike="noStrike" kern="1200" baseline="0" dirty="0" smtClean="0">
                <a:solidFill>
                  <a:schemeClr val="tx1"/>
                </a:solidFill>
                <a:effectLst/>
                <a:latin typeface="+mn-lt"/>
                <a:ea typeface="+mn-ea"/>
                <a:cs typeface="+mn-cs"/>
              </a:rPr>
              <a:t> a</a:t>
            </a:r>
            <a:r>
              <a:rPr lang="en-US" sz="1200" b="0" i="0" kern="1200" dirty="0" smtClean="0">
                <a:solidFill>
                  <a:schemeClr val="tx1"/>
                </a:solidFill>
                <a:effectLst/>
                <a:latin typeface="+mn-lt"/>
                <a:ea typeface="+mn-ea"/>
                <a:cs typeface="+mn-cs"/>
              </a:rPr>
              <a:t> name of a resource.</a:t>
            </a:r>
            <a:r>
              <a:rPr lang="en-US" sz="1200" b="0" i="0" kern="1200" baseline="0" dirty="0" smtClean="0">
                <a:solidFill>
                  <a:schemeClr val="tx1"/>
                </a:solidFill>
                <a:effectLst/>
                <a:latin typeface="+mn-lt"/>
                <a:ea typeface="+mn-ea"/>
                <a:cs typeface="+mn-cs"/>
              </a:rPr>
              <a:t> The most common form of URI is URL (Uniform resource locator)</a:t>
            </a:r>
            <a:endParaRPr lang="en-US" b="0" dirty="0"/>
          </a:p>
        </p:txBody>
      </p:sp>
      <p:sp>
        <p:nvSpPr>
          <p:cNvPr id="4" name="Slide Number Placeholder 3"/>
          <p:cNvSpPr>
            <a:spLocks noGrp="1"/>
          </p:cNvSpPr>
          <p:nvPr>
            <p:ph type="sldNum" sz="quarter" idx="10"/>
          </p:nvPr>
        </p:nvSpPr>
        <p:spPr/>
        <p:txBody>
          <a:bodyPr/>
          <a:lstStyle/>
          <a:p>
            <a:fld id="{59C2CD84-8DF6-4199-B491-203C7CEFEDBC}" type="slidenum">
              <a:rPr lang="en-US" smtClean="0"/>
              <a:t>66</a:t>
            </a:fld>
            <a:endParaRPr lang="en-US"/>
          </a:p>
        </p:txBody>
      </p:sp>
    </p:spTree>
    <p:extLst>
      <p:ext uri="{BB962C8B-B14F-4D97-AF65-F5344CB8AC3E}">
        <p14:creationId xmlns:p14="http://schemas.microsoft.com/office/powerpoint/2010/main" val="647813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Quantification</a:t>
            </a:r>
            <a:r>
              <a:rPr lang="en-US" sz="1200" b="0" i="0" u="none" strike="noStrike" kern="1200" baseline="0" dirty="0" smtClean="0">
                <a:solidFill>
                  <a:schemeClr val="tx1"/>
                </a:solidFill>
                <a:latin typeface="+mn-lt"/>
                <a:ea typeface="+mn-ea"/>
                <a:cs typeface="+mn-cs"/>
              </a:rPr>
              <a:t>:</a:t>
            </a:r>
          </a:p>
          <a:p>
            <a:pPr marL="0" indent="0">
              <a:buFont typeface="Wingdings" panose="05000000000000000000" pitchFamily="2" charset="2"/>
              <a:buNone/>
            </a:pPr>
            <a:r>
              <a:rPr lang="en-US" sz="1200" b="0" i="0" u="none" strike="noStrike" kern="1200" baseline="0" dirty="0" smtClean="0">
                <a:solidFill>
                  <a:schemeClr val="tx1"/>
                </a:solidFill>
                <a:latin typeface="+mn-lt"/>
                <a:ea typeface="+mn-ea"/>
                <a:cs typeface="+mn-cs"/>
              </a:rPr>
              <a:t>■Velocity means both how fast data is being produced and how fast the data must be</a:t>
            </a:r>
          </a:p>
          <a:p>
            <a:r>
              <a:rPr lang="en-US" sz="1200" b="0" i="0" u="none" strike="noStrike" kern="1200" baseline="0" dirty="0" smtClean="0">
                <a:solidFill>
                  <a:schemeClr val="tx1"/>
                </a:solidFill>
                <a:latin typeface="+mn-lt"/>
                <a:ea typeface="+mn-ea"/>
                <a:cs typeface="+mn-cs"/>
              </a:rPr>
              <a:t>processed to meet demand. Velocity involves streams of data, structured record creation, and availability for access and</a:t>
            </a:r>
          </a:p>
          <a:p>
            <a:r>
              <a:rPr lang="en-US" sz="1200" b="0" i="0" u="none" strike="noStrike" kern="1200" baseline="0" dirty="0" smtClean="0">
                <a:solidFill>
                  <a:schemeClr val="tx1"/>
                </a:solidFill>
                <a:latin typeface="+mn-lt"/>
                <a:ea typeface="+mn-ea"/>
                <a:cs typeface="+mn-cs"/>
              </a:rPr>
              <a:t>delivery. </a:t>
            </a:r>
          </a:p>
          <a:p>
            <a:r>
              <a:rPr lang="en-US" sz="1200" b="0" i="0" u="none" strike="noStrike" kern="1200" baseline="0" dirty="0" smtClean="0">
                <a:solidFill>
                  <a:schemeClr val="tx1"/>
                </a:solidFill>
                <a:latin typeface="+mn-lt"/>
                <a:ea typeface="+mn-ea"/>
                <a:cs typeface="+mn-cs"/>
              </a:rPr>
              <a:t>■ Variety includes tabular data (databases), hierarchical data, documents, e-mail, metering data,</a:t>
            </a:r>
          </a:p>
          <a:p>
            <a:r>
              <a:rPr lang="en-US" sz="1200" b="0" i="0" u="none" strike="noStrike" kern="1200" baseline="0" dirty="0" smtClean="0">
                <a:solidFill>
                  <a:schemeClr val="tx1"/>
                </a:solidFill>
                <a:latin typeface="+mn-lt"/>
                <a:ea typeface="+mn-ea"/>
                <a:cs typeface="+mn-cs"/>
              </a:rPr>
              <a:t>video, image, audio, stock ticker data, financial transactions and more.</a:t>
            </a:r>
          </a:p>
          <a:p>
            <a:r>
              <a:rPr lang="en-US" sz="1200" b="0" i="0" u="none" strike="noStrike" kern="1200" baseline="0" dirty="0" smtClean="0">
                <a:solidFill>
                  <a:schemeClr val="tx1"/>
                </a:solidFill>
                <a:latin typeface="+mn-lt"/>
                <a:ea typeface="+mn-ea"/>
                <a:cs typeface="+mn-cs"/>
              </a:rPr>
              <a:t>■ Complexity means that different standards, domain rules and even storage formats can exist</a:t>
            </a:r>
          </a:p>
          <a:p>
            <a:r>
              <a:rPr lang="en-US" sz="1200" b="0" i="0" u="none" strike="noStrike" kern="1200" baseline="0" dirty="0" smtClean="0">
                <a:solidFill>
                  <a:schemeClr val="tx1"/>
                </a:solidFill>
                <a:latin typeface="+mn-lt"/>
                <a:ea typeface="+mn-ea"/>
                <a:cs typeface="+mn-cs"/>
              </a:rPr>
              <a:t>with each asset type. An information management system for media cannot have only one</a:t>
            </a:r>
          </a:p>
          <a:p>
            <a:r>
              <a:rPr lang="en-US" sz="1200" b="0" i="0" u="none" strike="noStrike" kern="1200" baseline="0" dirty="0" smtClean="0">
                <a:solidFill>
                  <a:schemeClr val="tx1"/>
                </a:solidFill>
                <a:latin typeface="+mn-lt"/>
                <a:ea typeface="+mn-ea"/>
                <a:cs typeface="+mn-cs"/>
              </a:rPr>
              <a:t>video solution.</a:t>
            </a:r>
          </a:p>
          <a:p>
            <a:r>
              <a:rPr lang="en-US" sz="1200" b="1" i="0" u="none" strike="noStrike" kern="1200" baseline="0" dirty="0" smtClean="0">
                <a:solidFill>
                  <a:schemeClr val="tx1"/>
                </a:solidFill>
                <a:latin typeface="+mn-lt"/>
                <a:ea typeface="+mn-ea"/>
                <a:cs typeface="+mn-cs"/>
              </a:rPr>
              <a:t>Access and Control:</a:t>
            </a:r>
          </a:p>
          <a:p>
            <a:r>
              <a:rPr lang="en-US" sz="1200" b="0" i="1" u="none" strike="noStrike" kern="1200" baseline="0" dirty="0" smtClean="0">
                <a:solidFill>
                  <a:schemeClr val="tx1"/>
                </a:solidFill>
                <a:latin typeface="+mn-lt"/>
                <a:ea typeface="+mn-ea"/>
                <a:cs typeface="+mn-cs"/>
              </a:rPr>
              <a:t>Classification </a:t>
            </a:r>
            <a:r>
              <a:rPr lang="en-US" sz="1200" b="0" i="0" u="none" strike="noStrike" kern="1200" baseline="0" dirty="0" smtClean="0">
                <a:solidFill>
                  <a:schemeClr val="tx1"/>
                </a:solidFill>
                <a:latin typeface="+mn-lt"/>
                <a:ea typeface="+mn-ea"/>
                <a:cs typeface="+mn-cs"/>
              </a:rPr>
              <a:t>includes sensitive/non-sensitive and private/public classifications and an</a:t>
            </a:r>
          </a:p>
          <a:p>
            <a:r>
              <a:rPr lang="en-US" sz="1200" b="0" i="0" u="none" strike="noStrike" kern="1200" baseline="0" dirty="0" smtClean="0">
                <a:solidFill>
                  <a:schemeClr val="tx1"/>
                </a:solidFill>
                <a:latin typeface="+mn-lt"/>
                <a:ea typeface="+mn-ea"/>
                <a:cs typeface="+mn-cs"/>
              </a:rPr>
              <a:t>understanding their implications. Authorization and security fit here, as does public or private</a:t>
            </a:r>
          </a:p>
          <a:p>
            <a:r>
              <a:rPr lang="en-US" sz="1200" b="0" i="0" u="none" strike="noStrike" kern="1200" baseline="0" dirty="0" smtClean="0">
                <a:solidFill>
                  <a:schemeClr val="tx1"/>
                </a:solidFill>
                <a:latin typeface="+mn-lt"/>
                <a:ea typeface="+mn-ea"/>
                <a:cs typeface="+mn-cs"/>
              </a:rPr>
              <a:t>information.</a:t>
            </a:r>
          </a:p>
          <a:p>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Contracts </a:t>
            </a:r>
            <a:r>
              <a:rPr lang="en-US" sz="1200" b="0" i="0" u="none" strike="noStrike" kern="1200" baseline="0" dirty="0" smtClean="0">
                <a:solidFill>
                  <a:schemeClr val="tx1"/>
                </a:solidFill>
                <a:latin typeface="+mn-lt"/>
                <a:ea typeface="+mn-ea"/>
                <a:cs typeface="+mn-cs"/>
              </a:rPr>
              <a:t>involve agreements on who will share information and how — both inside and outside</a:t>
            </a:r>
          </a:p>
          <a:p>
            <a:r>
              <a:rPr lang="en-US" sz="1200" b="0" i="0" u="none" strike="noStrike" kern="1200" baseline="0" dirty="0" smtClean="0">
                <a:solidFill>
                  <a:schemeClr val="tx1"/>
                </a:solidFill>
                <a:latin typeface="+mn-lt"/>
                <a:ea typeface="+mn-ea"/>
                <a:cs typeface="+mn-cs"/>
              </a:rPr>
              <a:t>the enterprise — usually represented by metadata. This dimension also includes the terms of</a:t>
            </a:r>
          </a:p>
          <a:p>
            <a:r>
              <a:rPr lang="en-US" sz="1200" b="0" i="0" u="none" strike="noStrike" kern="1200" baseline="0" dirty="0" smtClean="0">
                <a:solidFill>
                  <a:schemeClr val="tx1"/>
                </a:solidFill>
                <a:latin typeface="+mn-lt"/>
                <a:ea typeface="+mn-ea"/>
                <a:cs typeface="+mn-cs"/>
              </a:rPr>
              <a:t>sharing, how the records will be exposed, the intended use, how long can you use the</a:t>
            </a:r>
          </a:p>
          <a:p>
            <a:r>
              <a:rPr lang="en-US" sz="1200" b="0" i="0" u="none" strike="noStrike" kern="1200" baseline="0" dirty="0" smtClean="0">
                <a:solidFill>
                  <a:schemeClr val="tx1"/>
                </a:solidFill>
                <a:latin typeface="+mn-lt"/>
                <a:ea typeface="+mn-ea"/>
                <a:cs typeface="+mn-cs"/>
              </a:rPr>
              <a:t>information and so on. These contracts are required to satisfy compliance requirements,</a:t>
            </a:r>
          </a:p>
          <a:p>
            <a:r>
              <a:rPr lang="en-US" sz="1200" b="0" i="0" u="none" strike="noStrike" kern="1200" baseline="0" dirty="0" smtClean="0">
                <a:solidFill>
                  <a:schemeClr val="tx1"/>
                </a:solidFill>
                <a:latin typeface="+mn-lt"/>
                <a:ea typeface="+mn-ea"/>
                <a:cs typeface="+mn-cs"/>
              </a:rPr>
              <a:t>especially with respect to external data transfers between enterprises, such as a retailer</a:t>
            </a:r>
          </a:p>
          <a:p>
            <a:r>
              <a:rPr lang="en-US" sz="1200" b="0" i="0" u="none" strike="noStrike" kern="1200" baseline="0" dirty="0" smtClean="0">
                <a:solidFill>
                  <a:schemeClr val="tx1"/>
                </a:solidFill>
                <a:latin typeface="+mn-lt"/>
                <a:ea typeface="+mn-ea"/>
                <a:cs typeface="+mn-cs"/>
              </a:rPr>
              <a:t>sending files to a data enrichment service to add demographic detail to customer information.</a:t>
            </a:r>
          </a:p>
          <a:p>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Pervasiveness </a:t>
            </a:r>
            <a:r>
              <a:rPr lang="en-US" sz="1200" b="0" i="0" u="none" strike="noStrike" kern="1200" baseline="0" dirty="0" smtClean="0">
                <a:solidFill>
                  <a:schemeClr val="tx1"/>
                </a:solidFill>
                <a:latin typeface="+mn-lt"/>
                <a:ea typeface="+mn-ea"/>
                <a:cs typeface="+mn-cs"/>
              </a:rPr>
              <a:t>refers to information and data that becomes "hot" and is in great demand across</a:t>
            </a:r>
          </a:p>
          <a:p>
            <a:r>
              <a:rPr lang="en-US" sz="1200" b="0" i="0" u="none" strike="noStrike" kern="1200" baseline="0" dirty="0" smtClean="0">
                <a:solidFill>
                  <a:schemeClr val="tx1"/>
                </a:solidFill>
                <a:latin typeface="+mn-lt"/>
                <a:ea typeface="+mn-ea"/>
                <a:cs typeface="+mn-cs"/>
              </a:rPr>
              <a:t>the organization. How long does data remain active? What do you do with orphaned data that</a:t>
            </a:r>
          </a:p>
          <a:p>
            <a:r>
              <a:rPr lang="en-US" sz="1200" b="0" i="0" u="none" strike="noStrike" kern="1200" baseline="0" dirty="0" smtClean="0">
                <a:solidFill>
                  <a:schemeClr val="tx1"/>
                </a:solidFill>
                <a:latin typeface="+mn-lt"/>
                <a:ea typeface="+mn-ea"/>
                <a:cs typeface="+mn-cs"/>
              </a:rPr>
              <a:t>has outlived its value but for some reason keeps hanging around?</a:t>
            </a:r>
          </a:p>
          <a:p>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Technology-enablement </a:t>
            </a:r>
            <a:r>
              <a:rPr lang="en-US" sz="1200" b="0" i="0" u="none" strike="noStrike" kern="1200" baseline="0" dirty="0" smtClean="0">
                <a:solidFill>
                  <a:schemeClr val="tx1"/>
                </a:solidFill>
                <a:latin typeface="+mn-lt"/>
                <a:ea typeface="+mn-ea"/>
                <a:cs typeface="+mn-cs"/>
              </a:rPr>
              <a:t>involves specifications derived from the other 11 dimensions that guide</a:t>
            </a:r>
          </a:p>
          <a:p>
            <a:r>
              <a:rPr lang="en-US" sz="1200" b="0" i="0" u="none" strike="noStrike" kern="1200" baseline="0" dirty="0" smtClean="0">
                <a:solidFill>
                  <a:schemeClr val="tx1"/>
                </a:solidFill>
                <a:latin typeface="+mn-lt"/>
                <a:ea typeface="+mn-ea"/>
                <a:cs typeface="+mn-cs"/>
              </a:rPr>
              <a:t>the design and integration infrastructure of systems such as data integration tools, data quality</a:t>
            </a:r>
          </a:p>
          <a:p>
            <a:r>
              <a:rPr lang="en-US" sz="1200" b="0" i="0" u="none" strike="noStrike" kern="1200" baseline="0" dirty="0" smtClean="0">
                <a:solidFill>
                  <a:schemeClr val="tx1"/>
                </a:solidFill>
                <a:latin typeface="+mn-lt"/>
                <a:ea typeface="+mn-ea"/>
                <a:cs typeface="+mn-cs"/>
              </a:rPr>
              <a:t>tools, master data management and application middleware.</a:t>
            </a:r>
          </a:p>
          <a:p>
            <a:r>
              <a:rPr lang="en-US" sz="1200" b="1" i="0" u="none" strike="noStrike" kern="1200" baseline="0" dirty="0" smtClean="0">
                <a:solidFill>
                  <a:schemeClr val="tx1"/>
                </a:solidFill>
                <a:latin typeface="+mn-lt"/>
                <a:ea typeface="+mn-ea"/>
                <a:cs typeface="+mn-cs"/>
              </a:rPr>
              <a:t>Qualification and Assurance</a:t>
            </a:r>
          </a:p>
          <a:p>
            <a:r>
              <a:rPr lang="en-US" sz="1200" b="0" i="0" u="none" strike="noStrike" kern="1200" baseline="0" dirty="0" smtClean="0">
                <a:solidFill>
                  <a:schemeClr val="tx1"/>
                </a:solidFill>
                <a:latin typeface="+mn-lt"/>
                <a:ea typeface="+mn-ea"/>
                <a:cs typeface="+mn-cs"/>
              </a:rPr>
              <a:t>These dimensions relate to the levels of trust that users can place in data. Addressing qualification</a:t>
            </a:r>
          </a:p>
          <a:p>
            <a:r>
              <a:rPr lang="en-US" sz="1200" b="0" i="0" u="none" strike="noStrike" kern="1200" baseline="0" dirty="0" smtClean="0">
                <a:solidFill>
                  <a:schemeClr val="tx1"/>
                </a:solidFill>
                <a:latin typeface="+mn-lt"/>
                <a:ea typeface="+mn-ea"/>
                <a:cs typeface="+mn-cs"/>
              </a:rPr>
              <a:t>and assurance can help with Pattern-Based Strategy, social networking and analysis.</a:t>
            </a:r>
          </a:p>
          <a:p>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Fidelity </a:t>
            </a:r>
            <a:r>
              <a:rPr lang="en-US" sz="1200" b="0" i="0" u="none" strike="noStrike" kern="1200" baseline="0" dirty="0" smtClean="0">
                <a:solidFill>
                  <a:schemeClr val="tx1"/>
                </a:solidFill>
                <a:latin typeface="+mn-lt"/>
                <a:ea typeface="+mn-ea"/>
                <a:cs typeface="+mn-cs"/>
              </a:rPr>
              <a:t>means the ability or inability to confidently adapt an asset for wider use.</a:t>
            </a:r>
          </a:p>
          <a:p>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Linking </a:t>
            </a:r>
            <a:r>
              <a:rPr lang="en-US" sz="1200" b="0" i="0" u="none" strike="noStrike" kern="1200" baseline="0" dirty="0" smtClean="0">
                <a:solidFill>
                  <a:schemeClr val="tx1"/>
                </a:solidFill>
                <a:latin typeface="+mn-lt"/>
                <a:ea typeface="+mn-ea"/>
                <a:cs typeface="+mn-cs"/>
              </a:rPr>
              <a:t>involves data in combination and the uses related to this context.</a:t>
            </a:r>
          </a:p>
          <a:p>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Validation </a:t>
            </a:r>
            <a:r>
              <a:rPr lang="en-US" sz="1200" b="0" i="0" u="none" strike="noStrike" kern="1200" baseline="0" dirty="0" smtClean="0">
                <a:solidFill>
                  <a:schemeClr val="tx1"/>
                </a:solidFill>
                <a:latin typeface="+mn-lt"/>
                <a:ea typeface="+mn-ea"/>
                <a:cs typeface="+mn-cs"/>
              </a:rPr>
              <a:t>ensures that the information was created in accordance with complete understanding</a:t>
            </a:r>
          </a:p>
          <a:p>
            <a:r>
              <a:rPr lang="en-US" sz="1200" b="0" i="0" u="none" strike="noStrike" kern="1200" baseline="0" dirty="0" smtClean="0">
                <a:solidFill>
                  <a:schemeClr val="tx1"/>
                </a:solidFill>
                <a:latin typeface="+mn-lt"/>
                <a:ea typeface="+mn-ea"/>
                <a:cs typeface="+mn-cs"/>
              </a:rPr>
              <a:t>of the use cases and includes all the other aspects of data quality. Unknown future use cases</a:t>
            </a:r>
          </a:p>
          <a:p>
            <a:r>
              <a:rPr lang="en-US" sz="1200" b="0" i="0" u="none" strike="noStrike" kern="1200" baseline="0" dirty="0" smtClean="0">
                <a:solidFill>
                  <a:schemeClr val="tx1"/>
                </a:solidFill>
                <a:latin typeface="+mn-lt"/>
                <a:ea typeface="+mn-ea"/>
                <a:cs typeface="+mn-cs"/>
              </a:rPr>
              <a:t>make validation a constant challenge.</a:t>
            </a:r>
          </a:p>
          <a:p>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Perishability </a:t>
            </a:r>
            <a:r>
              <a:rPr lang="en-US" sz="1200" b="0" i="0" u="none" strike="noStrike" kern="1200" baseline="0" dirty="0" smtClean="0">
                <a:solidFill>
                  <a:schemeClr val="tx1"/>
                </a:solidFill>
                <a:latin typeface="+mn-lt"/>
                <a:ea typeface="+mn-ea"/>
                <a:cs typeface="+mn-cs"/>
              </a:rPr>
              <a:t>refers to the confidence that the data remains valid and reaches all use cases while</a:t>
            </a:r>
          </a:p>
          <a:p>
            <a:r>
              <a:rPr lang="en-US" sz="1200" b="0" i="0" u="none" strike="noStrike" kern="1200" baseline="0" dirty="0" smtClean="0">
                <a:solidFill>
                  <a:schemeClr val="tx1"/>
                </a:solidFill>
                <a:latin typeface="+mn-lt"/>
                <a:ea typeface="+mn-ea"/>
                <a:cs typeface="+mn-cs"/>
              </a:rPr>
              <a:t>it remains so. What is the shelf-life of the information? How long does it remain useful? How</a:t>
            </a:r>
          </a:p>
          <a:p>
            <a:r>
              <a:rPr lang="en-US" sz="1200" b="0" i="0" u="none" strike="noStrike" kern="1200" baseline="0" dirty="0" smtClean="0">
                <a:solidFill>
                  <a:schemeClr val="tx1"/>
                </a:solidFill>
                <a:latin typeface="+mn-lt"/>
                <a:ea typeface="+mn-ea"/>
                <a:cs typeface="+mn-cs"/>
              </a:rPr>
              <a:t>long should it be kept? What are the aging aspects of information?</a:t>
            </a:r>
            <a:endParaRPr lang="en-US" dirty="0"/>
          </a:p>
        </p:txBody>
      </p:sp>
      <p:sp>
        <p:nvSpPr>
          <p:cNvPr id="4" name="Slide Number Placeholder 3"/>
          <p:cNvSpPr>
            <a:spLocks noGrp="1"/>
          </p:cNvSpPr>
          <p:nvPr>
            <p:ph type="sldNum" sz="quarter" idx="10"/>
          </p:nvPr>
        </p:nvSpPr>
        <p:spPr/>
        <p:txBody>
          <a:bodyPr/>
          <a:lstStyle/>
          <a:p>
            <a:fld id="{59C2CD84-8DF6-4199-B491-203C7CEFEDBC}" type="slidenum">
              <a:rPr lang="en-US" smtClean="0"/>
              <a:t>68</a:t>
            </a:fld>
            <a:endParaRPr lang="en-US"/>
          </a:p>
        </p:txBody>
      </p:sp>
    </p:spTree>
    <p:extLst>
      <p:ext uri="{BB962C8B-B14F-4D97-AF65-F5344CB8AC3E}">
        <p14:creationId xmlns:p14="http://schemas.microsoft.com/office/powerpoint/2010/main" val="181081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More data and more technology introduce more risk (and potentially more costs). These challenges reach their peak in the widening array of data sources available to the business — that is, in the big-data phenomenon</a:t>
            </a:r>
          </a:p>
          <a:p>
            <a:endParaRPr lang="en-US" dirty="0"/>
          </a:p>
        </p:txBody>
      </p:sp>
      <p:sp>
        <p:nvSpPr>
          <p:cNvPr id="4" name="Slide Number Placeholder 3"/>
          <p:cNvSpPr>
            <a:spLocks noGrp="1"/>
          </p:cNvSpPr>
          <p:nvPr>
            <p:ph type="sldNum" sz="quarter" idx="10"/>
          </p:nvPr>
        </p:nvSpPr>
        <p:spPr/>
        <p:txBody>
          <a:bodyPr/>
          <a:lstStyle/>
          <a:p>
            <a:fld id="{59C2CD84-8DF6-4199-B491-203C7CEFEDBC}" type="slidenum">
              <a:rPr lang="en-US" smtClean="0"/>
              <a:t>71</a:t>
            </a:fld>
            <a:endParaRPr lang="en-US"/>
          </a:p>
        </p:txBody>
      </p:sp>
    </p:spTree>
    <p:extLst>
      <p:ext uri="{BB962C8B-B14F-4D97-AF65-F5344CB8AC3E}">
        <p14:creationId xmlns:p14="http://schemas.microsoft.com/office/powerpoint/2010/main" val="3988219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2CD84-8DF6-4199-B491-203C7CEFEDBC}" type="slidenum">
              <a:rPr lang="en-US" smtClean="0"/>
              <a:t>73</a:t>
            </a:fld>
            <a:endParaRPr lang="en-US"/>
          </a:p>
        </p:txBody>
      </p:sp>
    </p:spTree>
    <p:extLst>
      <p:ext uri="{BB962C8B-B14F-4D97-AF65-F5344CB8AC3E}">
        <p14:creationId xmlns:p14="http://schemas.microsoft.com/office/powerpoint/2010/main" val="2633732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IBM Corporation: </a:t>
            </a:r>
            <a:r>
              <a:rPr lang="en-US" sz="1200" b="0" i="0" kern="1200" dirty="0" smtClean="0">
                <a:solidFill>
                  <a:schemeClr val="tx1"/>
                </a:solidFill>
                <a:effectLst/>
                <a:latin typeface="+mn-lt"/>
                <a:ea typeface="+mn-ea"/>
                <a:cs typeface="+mn-cs"/>
              </a:rPr>
              <a:t>Why Infrastructure Matters for Big Data &amp; Analytics</a:t>
            </a:r>
          </a:p>
          <a:p>
            <a:endParaRPr lang="en-US" dirty="0"/>
          </a:p>
        </p:txBody>
      </p:sp>
      <p:sp>
        <p:nvSpPr>
          <p:cNvPr id="4" name="Slide Number Placeholder 3"/>
          <p:cNvSpPr>
            <a:spLocks noGrp="1"/>
          </p:cNvSpPr>
          <p:nvPr>
            <p:ph type="sldNum" sz="quarter" idx="10"/>
          </p:nvPr>
        </p:nvSpPr>
        <p:spPr/>
        <p:txBody>
          <a:bodyPr/>
          <a:lstStyle/>
          <a:p>
            <a:fld id="{59C2CD84-8DF6-4199-B491-203C7CEFEDBC}" type="slidenum">
              <a:rPr lang="en-US" smtClean="0"/>
              <a:t>74</a:t>
            </a:fld>
            <a:endParaRPr lang="en-US"/>
          </a:p>
        </p:txBody>
      </p:sp>
    </p:spTree>
    <p:extLst>
      <p:ext uri="{BB962C8B-B14F-4D97-AF65-F5344CB8AC3E}">
        <p14:creationId xmlns:p14="http://schemas.microsoft.com/office/powerpoint/2010/main" val="34101582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IBM Corporation: </a:t>
            </a:r>
            <a:r>
              <a:rPr lang="en-US" sz="1200" b="0" i="0" kern="1200" dirty="0" smtClean="0">
                <a:solidFill>
                  <a:schemeClr val="tx1"/>
                </a:solidFill>
                <a:effectLst/>
                <a:latin typeface="+mn-lt"/>
                <a:ea typeface="+mn-ea"/>
                <a:cs typeface="+mn-cs"/>
              </a:rPr>
              <a:t>Why Infrastructure Matters for Big Data &amp; Analytics</a:t>
            </a:r>
          </a:p>
          <a:p>
            <a:endParaRPr lang="en-US" dirty="0"/>
          </a:p>
        </p:txBody>
      </p:sp>
      <p:sp>
        <p:nvSpPr>
          <p:cNvPr id="4" name="Slide Number Placeholder 3"/>
          <p:cNvSpPr>
            <a:spLocks noGrp="1"/>
          </p:cNvSpPr>
          <p:nvPr>
            <p:ph type="sldNum" sz="quarter" idx="10"/>
          </p:nvPr>
        </p:nvSpPr>
        <p:spPr/>
        <p:txBody>
          <a:bodyPr/>
          <a:lstStyle/>
          <a:p>
            <a:fld id="{59C2CD84-8DF6-4199-B491-203C7CEFEDBC}" type="slidenum">
              <a:rPr lang="en-US" smtClean="0"/>
              <a:t>75</a:t>
            </a:fld>
            <a:endParaRPr lang="en-US"/>
          </a:p>
        </p:txBody>
      </p:sp>
    </p:spTree>
    <p:extLst>
      <p:ext uri="{BB962C8B-B14F-4D97-AF65-F5344CB8AC3E}">
        <p14:creationId xmlns:p14="http://schemas.microsoft.com/office/powerpoint/2010/main" val="164365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 Hadoop cluster is a special type of computational cluster designed specifically for storing and analyzing huge amounts of unstructured data in a distributed computing environment. </a:t>
            </a:r>
          </a:p>
          <a:p>
            <a:endParaRPr lang="en-US" dirty="0" smtClean="0"/>
          </a:p>
          <a:p>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is a software framework that allows developers to write programs that process massive amounts of unstructured data in parallel across a distributed cluster of processors or stand-alone computers.</a:t>
            </a:r>
          </a:p>
        </p:txBody>
      </p:sp>
      <p:sp>
        <p:nvSpPr>
          <p:cNvPr id="4" name="Slide Number Placeholder 3"/>
          <p:cNvSpPr>
            <a:spLocks noGrp="1"/>
          </p:cNvSpPr>
          <p:nvPr>
            <p:ph type="sldNum" sz="quarter" idx="10"/>
          </p:nvPr>
        </p:nvSpPr>
        <p:spPr/>
        <p:txBody>
          <a:bodyPr/>
          <a:lstStyle/>
          <a:p>
            <a:fld id="{59C2CD84-8DF6-4199-B491-203C7CEFEDBC}" type="slidenum">
              <a:rPr lang="en-US" smtClean="0"/>
              <a:t>76</a:t>
            </a:fld>
            <a:endParaRPr lang="en-US"/>
          </a:p>
        </p:txBody>
      </p:sp>
    </p:spTree>
    <p:extLst>
      <p:ext uri="{BB962C8B-B14F-4D97-AF65-F5344CB8AC3E}">
        <p14:creationId xmlns:p14="http://schemas.microsoft.com/office/powerpoint/2010/main" val="12811608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Data analytics can not be run on traditional transactional servers</a:t>
            </a:r>
          </a:p>
          <a:p>
            <a:pPr marL="228600" indent="-228600">
              <a:buAutoNum type="arabicPeriod"/>
            </a:pPr>
            <a:r>
              <a:rPr lang="en-US" baseline="0" dirty="0" smtClean="0"/>
              <a:t>Must be distributed and parallel (because of the amount of data that needs to be sifted through)</a:t>
            </a:r>
          </a:p>
          <a:p>
            <a:pPr marL="228600" indent="-228600">
              <a:buAutoNum type="arabicPeriod"/>
            </a:pPr>
            <a:r>
              <a:rPr lang="en-US" baseline="0" dirty="0" smtClean="0"/>
              <a:t>Equal importance to transactional and analytical data </a:t>
            </a:r>
            <a:endParaRPr lang="en-US" dirty="0"/>
          </a:p>
        </p:txBody>
      </p:sp>
      <p:sp>
        <p:nvSpPr>
          <p:cNvPr id="4" name="Slide Number Placeholder 3"/>
          <p:cNvSpPr>
            <a:spLocks noGrp="1"/>
          </p:cNvSpPr>
          <p:nvPr>
            <p:ph type="sldNum" sz="quarter" idx="10"/>
          </p:nvPr>
        </p:nvSpPr>
        <p:spPr/>
        <p:txBody>
          <a:bodyPr/>
          <a:lstStyle/>
          <a:p>
            <a:fld id="{59C2CD84-8DF6-4199-B491-203C7CEFEDBC}" type="slidenum">
              <a:rPr lang="en-US" smtClean="0"/>
              <a:t>77</a:t>
            </a:fld>
            <a:endParaRPr lang="en-US"/>
          </a:p>
        </p:txBody>
      </p:sp>
    </p:spTree>
    <p:extLst>
      <p:ext uri="{BB962C8B-B14F-4D97-AF65-F5344CB8AC3E}">
        <p14:creationId xmlns:p14="http://schemas.microsoft.com/office/powerpoint/2010/main" val="6396694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Descriptive</a:t>
            </a:r>
            <a:r>
              <a:rPr lang="en-US" baseline="0" dirty="0" smtClean="0"/>
              <a:t> – report on past </a:t>
            </a:r>
          </a:p>
          <a:p>
            <a:r>
              <a:rPr lang="en-US" baseline="0" dirty="0" smtClean="0"/>
              <a:t>Predictive – uses models based on past data to predict the future</a:t>
            </a:r>
          </a:p>
          <a:p>
            <a:r>
              <a:rPr lang="en-US" baseline="0" dirty="0" smtClean="0"/>
              <a:t>Prescriptive – uses models to specify optimal behaviors and actions.</a:t>
            </a:r>
            <a:endParaRPr lang="en-US" dirty="0"/>
          </a:p>
        </p:txBody>
      </p:sp>
      <p:sp>
        <p:nvSpPr>
          <p:cNvPr id="4" name="Slide Number Placeholder 3"/>
          <p:cNvSpPr>
            <a:spLocks noGrp="1"/>
          </p:cNvSpPr>
          <p:nvPr>
            <p:ph type="sldNum" sz="quarter" idx="10"/>
          </p:nvPr>
        </p:nvSpPr>
        <p:spPr/>
        <p:txBody>
          <a:bodyPr/>
          <a:lstStyle/>
          <a:p>
            <a:fld id="{59C2CD84-8DF6-4199-B491-203C7CEFEDBC}" type="slidenum">
              <a:rPr lang="en-US" smtClean="0"/>
              <a:t>104</a:t>
            </a:fld>
            <a:endParaRPr lang="en-US"/>
          </a:p>
        </p:txBody>
      </p:sp>
    </p:spTree>
    <p:extLst>
      <p:ext uri="{BB962C8B-B14F-4D97-AF65-F5344CB8AC3E}">
        <p14:creationId xmlns:p14="http://schemas.microsoft.com/office/powerpoint/2010/main" val="376442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C3E73-C9B1-4C4A-A7E9-F700C59B8F90}"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702479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12"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1"/>
          <p:cNvSpPr>
            <a:spLocks noGrp="1"/>
          </p:cNvSpPr>
          <p:nvPr>
            <p:ph type="ctrTitle"/>
          </p:nvPr>
        </p:nvSpPr>
        <p:spPr>
          <a:xfrm>
            <a:off x="1216164" y="1267487"/>
            <a:ext cx="7235981" cy="5133316"/>
          </a:xfrm>
        </p:spPr>
        <p:txBody>
          <a:bodyPr/>
          <a:lstStyle>
            <a:lvl1pPr>
              <a:defRPr sz="11500"/>
            </a:lvl1pPr>
          </a:lstStyle>
          <a:p>
            <a:r>
              <a:rPr lang="en-US" smtClean="0"/>
              <a:t>Click to edit Master title style</a:t>
            </a:r>
            <a:endParaRPr lang="en-US" dirty="0"/>
          </a:p>
        </p:txBody>
      </p:sp>
      <p:sp>
        <p:nvSpPr>
          <p:cNvPr id="3" name="Subtitle 2"/>
          <p:cNvSpPr>
            <a:spLocks noGrp="1"/>
          </p:cNvSpPr>
          <p:nvPr>
            <p:ph type="subTitle" idx="1"/>
          </p:nvPr>
        </p:nvSpPr>
        <p:spPr>
          <a:xfrm>
            <a:off x="1216163" y="201710"/>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99A04AE-6A7C-4A79-B897-F3B09B2D9E77}" type="datetimeFigureOut">
              <a:rPr lang="en-US" smtClean="0"/>
              <a:t>7/14/2015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150481" y="236416"/>
            <a:ext cx="785301" cy="365125"/>
          </a:xfrm>
        </p:spPr>
        <p:txBody>
          <a:bodyPr/>
          <a:lstStyle>
            <a:lvl1pPr>
              <a:defRPr sz="1400"/>
            </a:lvl1pPr>
          </a:lstStyle>
          <a:p>
            <a:fld id="{F0E08E82-0F63-4125-B91D-01D19FC690B9}" type="slidenum">
              <a:rPr lang="en-US" smtClean="0"/>
              <a:t>‹#›</a:t>
            </a:fld>
            <a:endParaRPr lang="en-US"/>
          </a:p>
        </p:txBody>
      </p:sp>
      <p:grpSp>
        <p:nvGrpSpPr>
          <p:cNvPr id="7" name="Group 6"/>
          <p:cNvGrpSpPr/>
          <p:nvPr/>
        </p:nvGrpSpPr>
        <p:grpSpPr>
          <a:xfrm>
            <a:off x="7467600" y="209551"/>
            <a:ext cx="657226" cy="431800"/>
            <a:chOff x="7467600" y="209550"/>
            <a:chExt cx="657226" cy="431800"/>
          </a:xfrm>
          <a:solidFill>
            <a:schemeClr val="tx2">
              <a:lumMod val="60000"/>
              <a:lumOff val="40000"/>
            </a:schemeClr>
          </a:solidFill>
        </p:grpSpPr>
        <p:sp>
          <p:nvSpPr>
            <p:cNvPr id="8"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9A04AE-6A7C-4A79-B897-F3B09B2D9E77}" type="datetimeFigureOut">
              <a:rPr lang="en-US" smtClean="0"/>
              <a:t>7/14/2015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E08E82-0F63-4125-B91D-01D19FC690B9}"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9A04AE-6A7C-4A79-B897-F3B09B2D9E77}" type="datetimeFigureOut">
              <a:rPr lang="en-US" smtClean="0"/>
              <a:t>7/14/2015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E08E82-0F63-4125-B91D-01D19FC690B9}"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527121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2269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988083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68281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439166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76753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246381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580127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noAutofit/>
          </a:bodyPr>
          <a:lstStyle>
            <a:lvl1pPr algn="l">
              <a:defRPr sz="7200" baseline="0">
                <a:ln w="12700">
                  <a:solidFill>
                    <a:schemeClr val="tx2"/>
                  </a:solidFill>
                </a:ln>
              </a:defRPr>
            </a:lvl1pPr>
          </a:lstStyle>
          <a:p>
            <a:r>
              <a:rPr lang="en-US" smtClean="0"/>
              <a:t>Click to edit Master title style</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99A04AE-6A7C-4A79-B897-F3B09B2D9E77}" type="datetimeFigureOut">
              <a:rPr lang="en-US" smtClean="0"/>
              <a:t>7/14/2015</a:t>
            </a:fld>
            <a:endParaRPr lang="en-US"/>
          </a:p>
        </p:txBody>
      </p:sp>
      <p:sp>
        <p:nvSpPr>
          <p:cNvPr id="10" name="Slide Number Placeholder 9"/>
          <p:cNvSpPr>
            <a:spLocks noGrp="1"/>
          </p:cNvSpPr>
          <p:nvPr>
            <p:ph type="sldNum" sz="quarter" idx="11"/>
          </p:nvPr>
        </p:nvSpPr>
        <p:spPr/>
        <p:txBody>
          <a:bodyPr/>
          <a:lstStyle/>
          <a:p>
            <a:fld id="{F0E08E82-0F63-4125-B91D-01D19FC690B9}" type="slidenum">
              <a:rPr lang="en-US" smtClean="0"/>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22512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219397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181559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17" name="Footer Placeholder 16"/>
          <p:cNvSpPr>
            <a:spLocks noGrp="1"/>
          </p:cNvSpPr>
          <p:nvPr>
            <p:ph type="ftr" sz="quarter" idx="11"/>
          </p:nvPr>
        </p:nvSpPr>
        <p:spPr/>
        <p:txBody>
          <a:bodyPr/>
          <a:lstStyle/>
          <a:p>
            <a:endParaRPr lang="en-US" dirty="0">
              <a:solidFill>
                <a:prstClr val="white">
                  <a:tint val="75000"/>
                </a:prstClr>
              </a:solidFill>
            </a:endParaRPr>
          </a:p>
        </p:txBody>
      </p:sp>
      <p:sp>
        <p:nvSpPr>
          <p:cNvPr id="29" name="Slide Number Placeholder 28"/>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7924800" y="6416675"/>
            <a:ext cx="762000" cy="365125"/>
          </a:xfrm>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211"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3" name="Title 1"/>
          <p:cNvSpPr>
            <a:spLocks noGrp="1"/>
          </p:cNvSpPr>
          <p:nvPr>
            <p:ph type="title"/>
          </p:nvPr>
        </p:nvSpPr>
        <p:spPr>
          <a:xfrm>
            <a:off x="1219200" y="5257800"/>
            <a:ext cx="7239000" cy="1143000"/>
          </a:xfrm>
        </p:spPr>
        <p:txBody>
          <a:bodyPr>
            <a:noAutofit/>
          </a:bodyPr>
          <a:lstStyle>
            <a:lvl1pPr algn="l">
              <a:defRPr sz="7200" baseline="0">
                <a:ln w="12700">
                  <a:solidFill>
                    <a:schemeClr val="tx2"/>
                  </a:solidFill>
                </a:ln>
              </a:defRPr>
            </a:lvl1pPr>
          </a:lstStyle>
          <a:p>
            <a:r>
              <a:rPr lang="en-US" smtClean="0"/>
              <a:t>Click to edit Master title style</a:t>
            </a:r>
            <a:endParaRPr lang="en-US" dirty="0"/>
          </a:p>
        </p:txBody>
      </p:sp>
      <p:sp>
        <p:nvSpPr>
          <p:cNvPr id="19" name="Date Placeholder 18"/>
          <p:cNvSpPr>
            <a:spLocks noGrp="1"/>
          </p:cNvSpPr>
          <p:nvPr>
            <p:ph type="dt" sz="half" idx="10"/>
          </p:nvPr>
        </p:nvSpPr>
        <p:spPr/>
        <p:txBody>
          <a:bodyPr/>
          <a:lstStyle/>
          <a:p>
            <a:fld id="{399A04AE-6A7C-4A79-B897-F3B09B2D9E77}" type="datetimeFigureOut">
              <a:rPr lang="en-US" smtClean="0"/>
              <a:t>7/14/2015</a:t>
            </a:fld>
            <a:endParaRPr lang="en-US"/>
          </a:p>
        </p:txBody>
      </p:sp>
      <p:sp>
        <p:nvSpPr>
          <p:cNvPr id="20" name="Slide Number Placeholder 19"/>
          <p:cNvSpPr>
            <a:spLocks noGrp="1"/>
          </p:cNvSpPr>
          <p:nvPr>
            <p:ph type="sldNum" sz="quarter" idx="11"/>
          </p:nvPr>
        </p:nvSpPr>
        <p:spPr/>
        <p:txBody>
          <a:bodyPr/>
          <a:lstStyle/>
          <a:p>
            <a:fld id="{F0E08E82-0F63-4125-B91D-01D19FC690B9}" type="slidenum">
              <a:rPr lang="en-US" smtClean="0"/>
              <a:t>‹#›</a:t>
            </a:fld>
            <a:endParaRPr lang="en-US"/>
          </a:p>
        </p:txBody>
      </p:sp>
      <p:sp>
        <p:nvSpPr>
          <p:cNvPr id="21" name="Footer Placeholder 20"/>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608D94-83D9-5646-9602-AD4C38D645C8}" type="datetimeFigureOut">
              <a:rPr lang="en-US" smtClean="0">
                <a:solidFill>
                  <a:prstClr val="white">
                    <a:tint val="75000"/>
                  </a:prstClr>
                </a:solidFill>
              </a:rPr>
              <a:pPr/>
              <a:t>7/14/2015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E642C86-CC01-B549-9CBD-8D7B5B464024}" type="slidenum">
              <a:rPr lang="en-US" smtClean="0">
                <a:solidFill>
                  <a:prstClr val="white">
                    <a:tint val="75000"/>
                  </a:prstClr>
                </a:solidFill>
              </a:rPr>
              <a:pPr/>
              <a:t>‹#›</a:t>
            </a:fld>
            <a:endParaRPr lang="en-US" dirty="0">
              <a:solidFill>
                <a:prstClr val="white">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399A04AE-6A7C-4A79-B897-F3B09B2D9E77}" type="datetimeFigureOut">
              <a:rPr lang="en-US" smtClean="0"/>
              <a:t>7/14/2015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E08E82-0F63-4125-B91D-01D19FC690B9}" type="slidenum">
              <a:rPr lang="en-US" smtClean="0"/>
              <a:t>‹#›</a:t>
            </a:fld>
            <a:endParaRPr lang="en-US"/>
          </a:p>
        </p:txBody>
      </p:sp>
      <p:sp>
        <p:nvSpPr>
          <p:cNvPr id="9" name="Content Placeholder 8"/>
          <p:cNvSpPr>
            <a:spLocks noGrp="1"/>
          </p:cNvSpPr>
          <p:nvPr>
            <p:ph sz="quarter" idx="13"/>
          </p:nvPr>
        </p:nvSpPr>
        <p:spPr>
          <a:xfrm>
            <a:off x="1216152" y="841248"/>
            <a:ext cx="3730752" cy="4389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19200" y="841248"/>
            <a:ext cx="3733800"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105412" y="841248"/>
            <a:ext cx="3735267"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99A04AE-6A7C-4A79-B897-F3B09B2D9E77}" type="datetimeFigureOut">
              <a:rPr lang="en-US" smtClean="0"/>
              <a:t>7/14/2015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E08E82-0F63-4125-B91D-01D19FC690B9}" type="slidenum">
              <a:rPr lang="en-US" smtClean="0"/>
              <a:t>‹#›</a:t>
            </a:fld>
            <a:endParaRPr lang="en-US"/>
          </a:p>
        </p:txBody>
      </p:sp>
      <p:sp>
        <p:nvSpPr>
          <p:cNvPr id="11" name="Content Placeholder 10"/>
          <p:cNvSpPr>
            <a:spLocks noGrp="1"/>
          </p:cNvSpPr>
          <p:nvPr>
            <p:ph sz="quarter" idx="13"/>
          </p:nvPr>
        </p:nvSpPr>
        <p:spPr>
          <a:xfrm>
            <a:off x="1216152" y="1380744"/>
            <a:ext cx="3730752" cy="38404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99A04AE-6A7C-4A79-B897-F3B09B2D9E77}" type="datetimeFigureOut">
              <a:rPr lang="en-US" smtClean="0"/>
              <a:t>7/14/2015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E08E82-0F63-4125-B91D-01D19FC690B9}"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99A04AE-6A7C-4A79-B897-F3B09B2D9E77}" type="datetimeFigureOut">
              <a:rPr lang="en-US" smtClean="0"/>
              <a:t>7/14/2015</a:t>
            </a:fld>
            <a:endParaRPr lang="en-US"/>
          </a:p>
        </p:txBody>
      </p:sp>
      <p:sp>
        <p:nvSpPr>
          <p:cNvPr id="6" name="Slide Number Placeholder 5"/>
          <p:cNvSpPr>
            <a:spLocks noGrp="1"/>
          </p:cNvSpPr>
          <p:nvPr>
            <p:ph type="sldNum" sz="quarter" idx="11"/>
          </p:nvPr>
        </p:nvSpPr>
        <p:spPr/>
        <p:txBody>
          <a:bodyPr/>
          <a:lstStyle/>
          <a:p>
            <a:fld id="{F0E08E82-0F63-4125-B91D-01D19FC690B9}" type="slidenum">
              <a:rPr lang="en-US" smtClean="0"/>
              <a:t>‹#›</a:t>
            </a:fld>
            <a:endParaRPr lang="en-US"/>
          </a:p>
        </p:txBody>
      </p:sp>
      <p:sp>
        <p:nvSpPr>
          <p:cNvPr id="7" name="Footer Placeholder 6"/>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2" y="395289"/>
            <a:ext cx="3008313" cy="1162051"/>
          </a:xfrm>
        </p:spPr>
        <p:txBody>
          <a:bodyPr anchor="b"/>
          <a:lstStyle>
            <a:lvl1pPr algn="l">
              <a:defRPr sz="2000" b="1">
                <a:ln>
                  <a:noFill/>
                </a:ln>
                <a:solidFill>
                  <a:srgbClr val="FF7605"/>
                </a:solidFill>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5715002" y="1557345"/>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Content Placeholder 13"/>
          <p:cNvSpPr>
            <a:spLocks noGrp="1"/>
          </p:cNvSpPr>
          <p:nvPr>
            <p:ph sz="quarter" idx="13"/>
          </p:nvPr>
        </p:nvSpPr>
        <p:spPr>
          <a:xfrm>
            <a:off x="914400" y="381000"/>
            <a:ext cx="4800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8"/>
          <p:cNvSpPr>
            <a:spLocks noGrp="1"/>
          </p:cNvSpPr>
          <p:nvPr>
            <p:ph type="dt" sz="half" idx="14"/>
          </p:nvPr>
        </p:nvSpPr>
        <p:spPr/>
        <p:txBody>
          <a:bodyPr/>
          <a:lstStyle/>
          <a:p>
            <a:fld id="{399A04AE-6A7C-4A79-B897-F3B09B2D9E77}" type="datetimeFigureOut">
              <a:rPr lang="en-US" smtClean="0"/>
              <a:t>7/14/2015</a:t>
            </a:fld>
            <a:endParaRPr lang="en-US"/>
          </a:p>
        </p:txBody>
      </p:sp>
      <p:sp>
        <p:nvSpPr>
          <p:cNvPr id="10" name="Slide Number Placeholder 9"/>
          <p:cNvSpPr>
            <a:spLocks noGrp="1"/>
          </p:cNvSpPr>
          <p:nvPr>
            <p:ph type="sldNum" sz="quarter" idx="15"/>
          </p:nvPr>
        </p:nvSpPr>
        <p:spPr/>
        <p:txBody>
          <a:bodyPr/>
          <a:lstStyle/>
          <a:p>
            <a:fld id="{F0E08E82-0F63-4125-B91D-01D19FC690B9}" type="slidenum">
              <a:rPr lang="en-US" smtClean="0"/>
              <a:t>‹#›</a:t>
            </a:fld>
            <a:endParaRPr lang="en-US"/>
          </a:p>
        </p:txBody>
      </p:sp>
      <p:sp>
        <p:nvSpPr>
          <p:cNvPr id="13" name="Footer Placeholder 12"/>
          <p:cNvSpPr>
            <a:spLocks noGrp="1"/>
          </p:cNvSpPr>
          <p:nvPr>
            <p:ph type="ftr" sz="quarter" idx="16"/>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61"/>
            <a:ext cx="5486400" cy="404447"/>
          </a:xfrm>
        </p:spPr>
        <p:txBody>
          <a:bodyPr bIns="0" anchor="b"/>
          <a:lstStyle>
            <a:lvl1pPr algn="l">
              <a:defRPr sz="2000" b="1">
                <a:ln w="12700">
                  <a:noFill/>
                </a:ln>
                <a:solidFill>
                  <a:schemeClr val="tx1"/>
                </a:solidFill>
                <a:effectLst/>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323975" y="381007"/>
            <a:ext cx="5867400" cy="4081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9A04AE-6A7C-4A79-B897-F3B09B2D9E77}" type="datetimeFigureOut">
              <a:rPr lang="en-US" smtClean="0"/>
              <a:t>7/14/2015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E08E82-0F63-4125-B91D-01D19FC690B9}"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Placeholder 1"/>
          <p:cNvSpPr>
            <a:spLocks noGrp="1"/>
          </p:cNvSpPr>
          <p:nvPr>
            <p:ph type="title"/>
          </p:nvPr>
        </p:nvSpPr>
        <p:spPr>
          <a:xfrm>
            <a:off x="1219200" y="5257800"/>
            <a:ext cx="7239000" cy="1143000"/>
          </a:xfrm>
          <a:prstGeom prst="rect">
            <a:avLst/>
          </a:prstGeom>
        </p:spPr>
        <p:txBody>
          <a:bodyPr vert="horz" lIns="91440" tIns="45720" rIns="91440" bIns="45720" rtlCol="0" anchor="b">
            <a:noAutofit/>
          </a:bodyPr>
          <a:lstStyle/>
          <a:p>
            <a:endParaRPr lang="en-US" dirty="0"/>
          </a:p>
        </p:txBody>
      </p:sp>
      <p:sp>
        <p:nvSpPr>
          <p:cNvPr id="3" name="Text Placeholder 2"/>
          <p:cNvSpPr>
            <a:spLocks noGrp="1"/>
          </p:cNvSpPr>
          <p:nvPr>
            <p:ph type="body" idx="1"/>
          </p:nvPr>
        </p:nvSpPr>
        <p:spPr>
          <a:xfrm>
            <a:off x="1219200" y="838200"/>
            <a:ext cx="7467600" cy="4419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1259680" y="6553200"/>
            <a:ext cx="7162800" cy="228600"/>
          </a:xfrm>
          <a:prstGeom prst="rect">
            <a:avLst/>
          </a:prstGeom>
        </p:spPr>
        <p:txBody>
          <a:bodyPr vert="horz" lIns="91440" tIns="45720" rIns="91440" bIns="45720" rtlCol="0" anchor="ctr"/>
          <a:lstStyle>
            <a:lvl1pPr algn="l">
              <a:defRPr sz="1200">
                <a:solidFill>
                  <a:schemeClr val="tx1">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lIns="91440" tIns="45720" rIns="91440" bIns="45720" rtlCol="0" anchor="ctr"/>
          <a:lstStyle>
            <a:lvl1pPr algn="l">
              <a:defRPr sz="1200" b="0">
                <a:solidFill>
                  <a:schemeClr val="tx2">
                    <a:lumMod val="60000"/>
                    <a:lumOff val="40000"/>
                  </a:schemeClr>
                </a:solidFill>
              </a:defRPr>
            </a:lvl1pPr>
          </a:lstStyle>
          <a:p>
            <a:fld id="{F0E08E82-0F63-4125-B91D-01D19FC690B9}" type="slidenum">
              <a:rPr lang="en-US" smtClean="0"/>
              <a:t>‹#›</a:t>
            </a:fld>
            <a:endParaRPr lang="en-US"/>
          </a:p>
        </p:txBody>
      </p:sp>
      <p:sp>
        <p:nvSpPr>
          <p:cNvPr id="16" name="Freeform 5"/>
          <p:cNvSpPr>
            <a:spLocks/>
          </p:cNvSpPr>
          <p:nvPr/>
        </p:nvSpPr>
        <p:spPr bwMode="auto">
          <a:xfrm>
            <a:off x="8453450"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2"/>
          </p:nvPr>
        </p:nvSpPr>
        <p:spPr>
          <a:xfrm rot="16200000">
            <a:off x="-1198682" y="4821116"/>
            <a:ext cx="2625969" cy="228600"/>
          </a:xfrm>
          <a:prstGeom prst="rect">
            <a:avLst/>
          </a:prstGeom>
        </p:spPr>
        <p:txBody>
          <a:bodyPr vert="horz" lIns="91440" tIns="45720" rIns="91440" bIns="45720" rtlCol="0" anchor="ctr"/>
          <a:lstStyle>
            <a:lvl1pPr algn="l">
              <a:defRPr sz="1200">
                <a:solidFill>
                  <a:srgbClr val="FFFFFF"/>
                </a:solidFill>
              </a:defRPr>
            </a:lvl1pPr>
          </a:lstStyle>
          <a:p>
            <a:fld id="{399A04AE-6A7C-4A79-B897-F3B09B2D9E77}" type="datetimeFigureOut">
              <a:rPr lang="en-US" smtClean="0"/>
              <a:t>7/14/2015</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3" grpId="4" animBg="1"/>
      <p:bldP spid="13" grpId="5" animBg="1"/>
      <p:bldP spid="13" grpId="6" animBg="1"/>
      <p:bldP spid="13" grpId="7" animBg="1"/>
      <p:bldP spid="13" grpId="8" animBg="1"/>
      <p:bldP spid="13" grpId="9" animBg="1"/>
      <p:bldP spid="13" grpId="10" animBg="1"/>
      <p:bldP spid="13" grpId="11" animBg="1"/>
      <p:bldP spid="13" grpId="12" animBg="1"/>
      <p:bldP spid="13" grpId="13" animBg="1"/>
      <p:bldP spid="13" grpId="14" animBg="1"/>
      <p:bldP spid="13" grpId="15" animBg="1"/>
      <p:bldP spid="13" grpId="16" animBg="1"/>
      <p:bldP spid="13" grpId="17" animBg="1"/>
    </p:bldLst>
  </p:timing>
  <p:txStyles>
    <p:titleStyle>
      <a:lvl1pPr algn="l" defTabSz="914400" rtl="0" eaLnBrk="1" latinLnBrk="0" hangingPunct="1">
        <a:spcBef>
          <a:spcPct val="0"/>
        </a:spcBef>
        <a:buNone/>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4A608D94-83D9-5646-9602-AD4C38D645C8}" type="datetimeFigureOut">
              <a:rPr lang="en-US" smtClean="0">
                <a:solidFill>
                  <a:prstClr val="white">
                    <a:tint val="75000"/>
                  </a:prstClr>
                </a:solidFill>
              </a:rPr>
              <a:pPr defTabSz="457200"/>
              <a:t>7/14/2015</a:t>
            </a:fld>
            <a:endParaRPr lang="en-US" dirty="0">
              <a:solidFill>
                <a:prstClr val="white">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white">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E642C86-CC01-B549-9CBD-8D7B5B464024}" type="slidenum">
              <a:rPr lang="en-US" smtClean="0">
                <a:solidFill>
                  <a:prstClr val="white">
                    <a:tint val="75000"/>
                  </a:prstClr>
                </a:solidFill>
              </a:rPr>
              <a:pPr defTabSz="457200"/>
              <a:t>‹#›</a:t>
            </a:fld>
            <a:endParaRPr lang="en-US" dirty="0">
              <a:solidFill>
                <a:prstClr val="white">
                  <a:tint val="75000"/>
                </a:prstClr>
              </a:solidFill>
            </a:endParaRPr>
          </a:p>
        </p:txBody>
      </p:sp>
    </p:spTree>
    <p:extLst>
      <p:ext uri="{BB962C8B-B14F-4D97-AF65-F5344CB8AC3E}">
        <p14:creationId xmlns:p14="http://schemas.microsoft.com/office/powerpoint/2010/main" val="254041469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399A04AE-6A7C-4A79-B897-F3B09B2D9E77}" type="datetimeFigureOut">
              <a:rPr lang="en-US" smtClean="0"/>
              <a:t>7/14/2015</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F0E08E82-0F63-4125-B91D-01D19FC690B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hyperlink" Target="http://sloanreview.mit.edu/article/lessons-from-analytical-innovators/" TargetMode="External"/><Relationship Id="rId2" Type="http://schemas.openxmlformats.org/officeDocument/2006/relationships/image" Target="../media/image102.png"/><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3" Type="http://schemas.openxmlformats.org/officeDocument/2006/relationships/hyperlink" Target="http://sloanreview.mit.edu/article/lessons-from-analytical-innovators/" TargetMode="External"/><Relationship Id="rId2" Type="http://schemas.openxmlformats.org/officeDocument/2006/relationships/image" Target="../media/image103.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3" Type="http://schemas.openxmlformats.org/officeDocument/2006/relationships/hyperlink" Target="http://sloanreview.mit.edu/article/lessons-from-analytical-innovators/" TargetMode="External"/><Relationship Id="rId2" Type="http://schemas.openxmlformats.org/officeDocument/2006/relationships/image" Target="../media/image104.png"/><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hyperlink" Target="http://sloanreview.mit.edu/article/lessons-from-analytical-innovators/" TargetMode="External"/><Relationship Id="rId2" Type="http://schemas.openxmlformats.org/officeDocument/2006/relationships/image" Target="../media/image105.png"/><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hyperlink" Target="http://sloanreview.mit.edu/article/lessons-from-analytical-innovators/" TargetMode="External"/><Relationship Id="rId2" Type="http://schemas.openxmlformats.org/officeDocument/2006/relationships/image" Target="../media/image106.png"/><Relationship Id="rId1" Type="http://schemas.openxmlformats.org/officeDocument/2006/relationships/slideLayout" Target="../slideLayouts/slideLayout29.xml"/></Relationships>
</file>

<file path=ppt/slides/_rels/slide113.xml.rels><?xml version="1.0" encoding="UTF-8" standalone="yes"?>
<Relationships xmlns="http://schemas.openxmlformats.org/package/2006/relationships"><Relationship Id="rId3" Type="http://schemas.openxmlformats.org/officeDocument/2006/relationships/hyperlink" Target="http://sloanreview.mit.edu/article/lessons-from-analytical-innovators/" TargetMode="External"/><Relationship Id="rId2" Type="http://schemas.openxmlformats.org/officeDocument/2006/relationships/image" Target="../media/image107.png"/><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4.xml"/><Relationship Id="rId5" Type="http://schemas.openxmlformats.org/officeDocument/2006/relationships/image" Target="../media/image13.png"/><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6.xml"/><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4.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79.jpe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24.xml"/><Relationship Id="rId4" Type="http://schemas.openxmlformats.org/officeDocument/2006/relationships/image" Target="../media/image82.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362200"/>
            <a:ext cx="5257804"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457200" y="304800"/>
            <a:ext cx="7772400" cy="2057400"/>
          </a:xfrm>
        </p:spPr>
        <p:txBody>
          <a:bodyPr>
            <a:normAutofit/>
          </a:bodyPr>
          <a:lstStyle/>
          <a:p>
            <a:r>
              <a:rPr lang="en-US" sz="6000" dirty="0">
                <a:solidFill>
                  <a:schemeClr val="accent1"/>
                </a:solidFill>
              </a:rPr>
              <a:t>Big </a:t>
            </a:r>
            <a:r>
              <a:rPr lang="en-US" sz="6000" dirty="0" smtClean="0">
                <a:solidFill>
                  <a:schemeClr val="accent1"/>
                </a:solidFill>
              </a:rPr>
              <a:t>Data, BI and Analytics</a:t>
            </a:r>
            <a:endParaRPr lang="en-US" sz="6000" dirty="0">
              <a:solidFill>
                <a:schemeClr val="accent1"/>
              </a:solidFill>
            </a:endParaRPr>
          </a:p>
        </p:txBody>
      </p:sp>
    </p:spTree>
    <p:extLst>
      <p:ext uri="{BB962C8B-B14F-4D97-AF65-F5344CB8AC3E}">
        <p14:creationId xmlns:p14="http://schemas.microsoft.com/office/powerpoint/2010/main" val="1384474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3" y="229423"/>
            <a:ext cx="7284358" cy="5902876"/>
          </a:xfrm>
        </p:spPr>
        <p:txBody>
          <a:bodyPr>
            <a:noAutofit/>
          </a:bodyPr>
          <a:lstStyle/>
          <a:p>
            <a:r>
              <a:rPr lang="en-US" sz="2800" i="1" dirty="0" smtClean="0">
                <a:latin typeface="ITC Galliard LT Roman"/>
                <a:cs typeface="ITC Galliard LT Roman"/>
              </a:rPr>
              <a:t>“Big </a:t>
            </a:r>
            <a:r>
              <a:rPr lang="en-US" sz="2800" i="1" dirty="0">
                <a:latin typeface="ITC Galliard LT Roman"/>
                <a:cs typeface="ITC Galliard LT Roman"/>
              </a:rPr>
              <a:t>Data in general is defined as high volume, velocity and variety information assets that demand cost-effective, innovative forms of information processing for enhanced insight and decision making</a:t>
            </a:r>
            <a:r>
              <a:rPr lang="en-US" sz="2800" i="1" dirty="0" smtClean="0">
                <a:latin typeface="ITC Galliard LT Roman"/>
                <a:cs typeface="ITC Galliard LT Roman"/>
              </a:rPr>
              <a:t>.”</a:t>
            </a:r>
            <a:endParaRPr lang="en-US" sz="2800" i="1" dirty="0">
              <a:solidFill>
                <a:srgbClr val="DBD6C8"/>
              </a:solidFill>
              <a:latin typeface="ITC Galliard LT Roman"/>
              <a:cs typeface="ITC Galliard LT Roman"/>
            </a:endParaRPr>
          </a:p>
        </p:txBody>
      </p:sp>
      <p:sp>
        <p:nvSpPr>
          <p:cNvPr id="3" name="Rectangle 2"/>
          <p:cNvSpPr/>
          <p:nvPr/>
        </p:nvSpPr>
        <p:spPr>
          <a:xfrm>
            <a:off x="3124200" y="1064821"/>
            <a:ext cx="1689565" cy="369332"/>
          </a:xfrm>
          <a:prstGeom prst="rect">
            <a:avLst/>
          </a:prstGeom>
        </p:spPr>
        <p:txBody>
          <a:bodyPr wrap="none">
            <a:spAutoFit/>
          </a:bodyPr>
          <a:lstStyle/>
          <a:p>
            <a:pPr algn="r" defTabSz="457200"/>
            <a:r>
              <a:rPr lang="en-US" b="1" dirty="0" smtClean="0">
                <a:solidFill>
                  <a:srgbClr val="DBD6C8"/>
                </a:solidFill>
                <a:latin typeface="Avenir Light"/>
                <a:cs typeface="Adobe Caslon Pro"/>
              </a:rPr>
              <a:t>Gartner SAYS</a:t>
            </a:r>
            <a:endParaRPr lang="en-US" b="1" dirty="0">
              <a:solidFill>
                <a:prstClr val="white"/>
              </a:solidFill>
            </a:endParaRPr>
          </a:p>
        </p:txBody>
      </p:sp>
    </p:spTree>
    <p:extLst>
      <p:ext uri="{BB962C8B-B14F-4D97-AF65-F5344CB8AC3E}">
        <p14:creationId xmlns:p14="http://schemas.microsoft.com/office/powerpoint/2010/main" val="392809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Analytics 2.0</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accent1">
                    <a:lumMod val="40000"/>
                    <a:lumOff val="60000"/>
                  </a:schemeClr>
                </a:solidFill>
              </a:rPr>
              <a:t>2005 – 2012</a:t>
            </a:r>
          </a:p>
          <a:p>
            <a:pPr lvl="1"/>
            <a:r>
              <a:rPr lang="en-US" dirty="0" smtClean="0">
                <a:solidFill>
                  <a:schemeClr val="accent1">
                    <a:lumMod val="40000"/>
                    <a:lumOff val="60000"/>
                  </a:schemeClr>
                </a:solidFill>
              </a:rPr>
              <a:t>Beginning of Big Data from Internet based firms – Google, Yahoo, eBay</a:t>
            </a:r>
          </a:p>
          <a:p>
            <a:pPr lvl="1"/>
            <a:r>
              <a:rPr lang="en-US" dirty="0" smtClean="0">
                <a:solidFill>
                  <a:schemeClr val="accent1">
                    <a:lumMod val="40000"/>
                    <a:lumOff val="60000"/>
                  </a:schemeClr>
                </a:solidFill>
              </a:rPr>
              <a:t>Informed internal decision, and basis for customer facing products and processes</a:t>
            </a:r>
          </a:p>
          <a:p>
            <a:pPr lvl="1"/>
            <a:r>
              <a:rPr lang="en-US" dirty="0" smtClean="0">
                <a:solidFill>
                  <a:schemeClr val="accent1">
                    <a:lumMod val="40000"/>
                    <a:lumOff val="60000"/>
                  </a:schemeClr>
                </a:solidFill>
              </a:rPr>
              <a:t>Most large companies confined efforts to basic domains – customer relations, product review</a:t>
            </a:r>
          </a:p>
          <a:p>
            <a:pPr lvl="1"/>
            <a:r>
              <a:rPr lang="en-US" dirty="0" smtClean="0">
                <a:solidFill>
                  <a:schemeClr val="accent1">
                    <a:lumMod val="40000"/>
                    <a:lumOff val="60000"/>
                  </a:schemeClr>
                </a:solidFill>
              </a:rPr>
              <a:t>Rarely integrated with other data sets</a:t>
            </a:r>
          </a:p>
          <a:p>
            <a:pPr lvl="1"/>
            <a:r>
              <a:rPr lang="en-US" dirty="0" smtClean="0">
                <a:solidFill>
                  <a:schemeClr val="accent1">
                    <a:lumMod val="40000"/>
                    <a:lumOff val="60000"/>
                  </a:schemeClr>
                </a:solidFill>
              </a:rPr>
              <a:t>Stand alone process, with often externally sourced data and often unstructured</a:t>
            </a:r>
          </a:p>
          <a:p>
            <a:pPr lvl="1"/>
            <a:r>
              <a:rPr lang="en-US" dirty="0" smtClean="0">
                <a:solidFill>
                  <a:schemeClr val="accent1">
                    <a:lumMod val="40000"/>
                    <a:lumOff val="60000"/>
                  </a:schemeClr>
                </a:solidFill>
              </a:rPr>
              <a:t>Fast flow required fast processing and analysis</a:t>
            </a:r>
          </a:p>
          <a:p>
            <a:pPr lvl="1"/>
            <a:r>
              <a:rPr lang="en-US" dirty="0" smtClean="0">
                <a:solidFill>
                  <a:schemeClr val="accent1">
                    <a:lumMod val="40000"/>
                    <a:lumOff val="60000"/>
                  </a:schemeClr>
                </a:solidFill>
              </a:rPr>
              <a:t>Era of the “Data Scientist”</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127397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2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2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2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2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2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2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2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Analytics </a:t>
            </a:r>
            <a:r>
              <a:rPr lang="en-US" dirty="0" smtClean="0"/>
              <a:t>2.0 </a:t>
            </a:r>
            <a:r>
              <a:rPr lang="en-US" dirty="0"/>
              <a:t>Data environment</a:t>
            </a:r>
          </a:p>
        </p:txBody>
      </p:sp>
      <p:sp>
        <p:nvSpPr>
          <p:cNvPr id="3" name="Content Placeholder 2"/>
          <p:cNvSpPr>
            <a:spLocks noGrp="1"/>
          </p:cNvSpPr>
          <p:nvPr>
            <p:ph idx="1"/>
          </p:nvPr>
        </p:nvSpPr>
        <p:spPr/>
        <p:txBody>
          <a:bodyPr/>
          <a:lstStyle/>
          <a:p>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8" y="1854174"/>
            <a:ext cx="9052112" cy="4318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64905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2.0 Data technology</a:t>
            </a:r>
            <a:endParaRPr lang="en-US" dirty="0"/>
          </a:p>
        </p:txBody>
      </p:sp>
      <p:sp>
        <p:nvSpPr>
          <p:cNvPr id="3" name="Content Placeholder 2"/>
          <p:cNvSpPr>
            <a:spLocks noGrp="1"/>
          </p:cNvSpPr>
          <p:nvPr>
            <p:ph idx="1"/>
          </p:nvPr>
        </p:nvSpPr>
        <p:spPr/>
        <p:txBody>
          <a:bodyPr/>
          <a:lstStyle/>
          <a:p>
            <a:r>
              <a:rPr lang="en-US" dirty="0"/>
              <a:t>Google—Search, AdSense, Books, Maps, Scholar, etc., etc. </a:t>
            </a:r>
            <a:endParaRPr lang="en-US" dirty="0" smtClean="0"/>
          </a:p>
          <a:p>
            <a:r>
              <a:rPr lang="en-US" dirty="0" smtClean="0"/>
              <a:t>LinkedIn—People </a:t>
            </a:r>
            <a:r>
              <a:rPr lang="en-US" dirty="0"/>
              <a:t>You May Know, Jobs You May Like, Groups You May Be Interested In, etc</a:t>
            </a:r>
            <a:r>
              <a:rPr lang="en-US" dirty="0" smtClean="0"/>
              <a:t>.</a:t>
            </a:r>
          </a:p>
          <a:p>
            <a:r>
              <a:rPr lang="en-US" dirty="0" smtClean="0"/>
              <a:t>Netflix </a:t>
            </a:r>
            <a:r>
              <a:rPr lang="en-US" dirty="0" err="1"/>
              <a:t>Cinematch</a:t>
            </a:r>
            <a:r>
              <a:rPr lang="en-US" dirty="0"/>
              <a:t>, Max, etc. </a:t>
            </a:r>
            <a:endParaRPr lang="en-US" dirty="0" smtClean="0"/>
          </a:p>
          <a:p>
            <a:r>
              <a:rPr lang="en-US" dirty="0" smtClean="0"/>
              <a:t>Zillow </a:t>
            </a:r>
            <a:r>
              <a:rPr lang="en-US" dirty="0" err="1"/>
              <a:t>Zestimates</a:t>
            </a:r>
            <a:r>
              <a:rPr lang="en-US" dirty="0"/>
              <a:t>, rent </a:t>
            </a:r>
            <a:r>
              <a:rPr lang="en-US" dirty="0" err="1"/>
              <a:t>Zestimates</a:t>
            </a:r>
            <a:r>
              <a:rPr lang="en-US" dirty="0"/>
              <a:t>, Home Value Index, Underwater Index, etc. </a:t>
            </a:r>
            <a:endParaRPr lang="en-US" dirty="0" smtClean="0"/>
          </a:p>
          <a:p>
            <a:r>
              <a:rPr lang="en-US" dirty="0" smtClean="0"/>
              <a:t>Facebook </a:t>
            </a:r>
            <a:r>
              <a:rPr lang="en-US" dirty="0"/>
              <a:t>People You May Know, Custom Audiences, Exchange</a:t>
            </a:r>
          </a:p>
        </p:txBody>
      </p:sp>
    </p:spTree>
    <p:extLst>
      <p:ext uri="{BB962C8B-B14F-4D97-AF65-F5344CB8AC3E}">
        <p14:creationId xmlns:p14="http://schemas.microsoft.com/office/powerpoint/2010/main" val="34561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2.0 Culture</a:t>
            </a:r>
            <a:endParaRPr lang="en-US" dirty="0"/>
          </a:p>
        </p:txBody>
      </p:sp>
      <p:sp>
        <p:nvSpPr>
          <p:cNvPr id="3" name="Content Placeholder 2"/>
          <p:cNvSpPr>
            <a:spLocks noGrp="1"/>
          </p:cNvSpPr>
          <p:nvPr>
            <p:ph idx="1"/>
          </p:nvPr>
        </p:nvSpPr>
        <p:spPr>
          <a:xfrm>
            <a:off x="457200" y="1600200"/>
            <a:ext cx="8229600" cy="4876800"/>
          </a:xfrm>
        </p:spPr>
        <p:txBody>
          <a:bodyPr/>
          <a:lstStyle/>
          <a:p>
            <a:r>
              <a:rPr lang="en-US" dirty="0"/>
              <a:t>Be “on the bridge</a:t>
            </a:r>
            <a:r>
              <a:rPr lang="en-US" dirty="0" smtClean="0"/>
              <a:t>”, </a:t>
            </a:r>
            <a:r>
              <a:rPr lang="en-US" dirty="0"/>
              <a:t>if not in charge of it </a:t>
            </a:r>
            <a:endParaRPr lang="en-US" dirty="0" smtClean="0"/>
          </a:p>
          <a:p>
            <a:r>
              <a:rPr lang="en-US" dirty="0" smtClean="0"/>
              <a:t>“</a:t>
            </a:r>
            <a:r>
              <a:rPr lang="en-US" dirty="0"/>
              <a:t>Agile is too slow” </a:t>
            </a:r>
            <a:endParaRPr lang="en-US" dirty="0" smtClean="0"/>
          </a:p>
          <a:p>
            <a:r>
              <a:rPr lang="en-US" dirty="0" smtClean="0"/>
              <a:t>“</a:t>
            </a:r>
            <a:r>
              <a:rPr lang="en-US" dirty="0"/>
              <a:t>Being a consultant is the </a:t>
            </a:r>
            <a:r>
              <a:rPr lang="en-US" dirty="0" smtClean="0"/>
              <a:t>dead zone - </a:t>
            </a:r>
            <a:r>
              <a:rPr lang="en-US" dirty="0"/>
              <a:t>too hard to get things implemented</a:t>
            </a:r>
            <a:r>
              <a:rPr lang="en-US" dirty="0" smtClean="0"/>
              <a:t>”</a:t>
            </a:r>
          </a:p>
          <a:p>
            <a:r>
              <a:rPr lang="en-US" dirty="0" smtClean="0"/>
              <a:t>Develop </a:t>
            </a:r>
            <a:r>
              <a:rPr lang="en-US" dirty="0"/>
              <a:t>products, not presentations or reports </a:t>
            </a:r>
            <a:endParaRPr lang="en-US" dirty="0" smtClean="0"/>
          </a:p>
          <a:p>
            <a:r>
              <a:rPr lang="en-US" dirty="0" smtClean="0"/>
              <a:t>Information </a:t>
            </a:r>
            <a:r>
              <a:rPr lang="en-US" dirty="0"/>
              <a:t>(and hardware and software) wants to be free and shared </a:t>
            </a:r>
            <a:endParaRPr lang="en-US" dirty="0" smtClean="0"/>
          </a:p>
          <a:p>
            <a:r>
              <a:rPr lang="en-US" dirty="0" smtClean="0"/>
              <a:t>All </a:t>
            </a:r>
            <a:r>
              <a:rPr lang="en-US" dirty="0"/>
              <a:t>problems can be solved in a hackathon </a:t>
            </a:r>
            <a:endParaRPr lang="en-US" dirty="0" smtClean="0"/>
          </a:p>
          <a:p>
            <a:r>
              <a:rPr lang="en-US" dirty="0" smtClean="0"/>
              <a:t>“</a:t>
            </a:r>
            <a:r>
              <a:rPr lang="en-US" dirty="0"/>
              <a:t>Nobody’s ever done this before!”</a:t>
            </a:r>
          </a:p>
        </p:txBody>
      </p:sp>
    </p:spTree>
    <p:extLst>
      <p:ext uri="{BB962C8B-B14F-4D97-AF65-F5344CB8AC3E}">
        <p14:creationId xmlns:p14="http://schemas.microsoft.com/office/powerpoint/2010/main" val="38875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3.0?</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accent1">
                    <a:lumMod val="40000"/>
                    <a:lumOff val="60000"/>
                  </a:schemeClr>
                </a:solidFill>
              </a:rPr>
              <a:t>Blend of 1.0 and 2.0 traditional analytics and big data</a:t>
            </a:r>
          </a:p>
          <a:p>
            <a:r>
              <a:rPr lang="en-US" dirty="0" smtClean="0">
                <a:solidFill>
                  <a:schemeClr val="accent1">
                    <a:lumMod val="40000"/>
                    <a:lumOff val="60000"/>
                  </a:schemeClr>
                </a:solidFill>
              </a:rPr>
              <a:t>Insights, offerings with speed and impact</a:t>
            </a:r>
          </a:p>
          <a:p>
            <a:r>
              <a:rPr lang="en-US" dirty="0" smtClean="0">
                <a:solidFill>
                  <a:schemeClr val="accent1">
                    <a:lumMod val="40000"/>
                    <a:lumOff val="60000"/>
                  </a:schemeClr>
                </a:solidFill>
              </a:rPr>
              <a:t>Firms in all industries (not just internet-based) are seeing the “light”</a:t>
            </a:r>
          </a:p>
          <a:p>
            <a:r>
              <a:rPr lang="en-US" dirty="0" smtClean="0">
                <a:solidFill>
                  <a:schemeClr val="accent1">
                    <a:lumMod val="40000"/>
                    <a:lumOff val="60000"/>
                  </a:schemeClr>
                </a:solidFill>
              </a:rPr>
              <a:t>Multiple data types, internal, external, structured, unstructured  (complexity)</a:t>
            </a:r>
          </a:p>
          <a:p>
            <a:r>
              <a:rPr lang="en-US" dirty="0" smtClean="0">
                <a:solidFill>
                  <a:schemeClr val="accent1">
                    <a:lumMod val="40000"/>
                    <a:lumOff val="60000"/>
                  </a:schemeClr>
                </a:solidFill>
              </a:rPr>
              <a:t>Volume and speed</a:t>
            </a:r>
          </a:p>
          <a:p>
            <a:r>
              <a:rPr lang="en-US" dirty="0" smtClean="0">
                <a:solidFill>
                  <a:schemeClr val="accent1">
                    <a:lumMod val="40000"/>
                    <a:lumOff val="60000"/>
                  </a:schemeClr>
                </a:solidFill>
              </a:rPr>
              <a:t>Integration with existing data sets</a:t>
            </a:r>
          </a:p>
          <a:p>
            <a:r>
              <a:rPr lang="en-US" dirty="0" smtClean="0">
                <a:solidFill>
                  <a:schemeClr val="accent1">
                    <a:lumMod val="40000"/>
                    <a:lumOff val="60000"/>
                  </a:schemeClr>
                </a:solidFill>
              </a:rPr>
              <a:t>Predictive and </a:t>
            </a:r>
            <a:r>
              <a:rPr lang="en-US" b="1" dirty="0" smtClean="0">
                <a:solidFill>
                  <a:schemeClr val="accent1">
                    <a:lumMod val="40000"/>
                    <a:lumOff val="60000"/>
                  </a:schemeClr>
                </a:solidFill>
              </a:rPr>
              <a:t>Prescriptive</a:t>
            </a:r>
            <a:r>
              <a:rPr lang="en-US" dirty="0" smtClean="0">
                <a:solidFill>
                  <a:schemeClr val="accent1">
                    <a:lumMod val="40000"/>
                    <a:lumOff val="60000"/>
                  </a:schemeClr>
                </a:solidFill>
              </a:rPr>
              <a:t> </a:t>
            </a:r>
          </a:p>
          <a:p>
            <a:r>
              <a:rPr lang="en-US" dirty="0" smtClean="0">
                <a:solidFill>
                  <a:schemeClr val="accent1">
                    <a:lumMod val="40000"/>
                    <a:lumOff val="60000"/>
                  </a:schemeClr>
                </a:solidFill>
              </a:rPr>
              <a:t>Varied and integrated “teams” </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23159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2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2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2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2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2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Analytics 3.0 Data types</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65" y="1524000"/>
            <a:ext cx="8620125"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09300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Analytics 3.0 Data Technology</a:t>
            </a:r>
            <a:endParaRPr lang="en-US" dirty="0"/>
          </a:p>
        </p:txBody>
      </p:sp>
      <p:sp>
        <p:nvSpPr>
          <p:cNvPr id="3" name="Content Placeholder 2"/>
          <p:cNvSpPr>
            <a:spLocks noGrp="1"/>
          </p:cNvSpPr>
          <p:nvPr>
            <p:ph idx="1"/>
          </p:nvPr>
        </p:nvSpPr>
        <p:spPr>
          <a:xfrm>
            <a:off x="451354" y="929640"/>
            <a:ext cx="8229600" cy="4709160"/>
          </a:xfrm>
        </p:spPr>
        <p:txBody>
          <a:bodyPr/>
          <a:lstStyle/>
          <a:p>
            <a:r>
              <a:rPr lang="en-US" dirty="0"/>
              <a:t>Analytical “apps</a:t>
            </a:r>
            <a:r>
              <a:rPr lang="en-US" dirty="0" smtClean="0"/>
              <a:t>”</a:t>
            </a:r>
          </a:p>
          <a:p>
            <a:r>
              <a:rPr lang="en-US" dirty="0" smtClean="0"/>
              <a:t>Integrated </a:t>
            </a:r>
            <a:r>
              <a:rPr lang="en-US" dirty="0"/>
              <a:t>and embedded models </a:t>
            </a:r>
          </a:p>
          <a:p>
            <a:r>
              <a:rPr lang="en-US" dirty="0" smtClean="0"/>
              <a:t>Focus </a:t>
            </a:r>
            <a:r>
              <a:rPr lang="en-US" dirty="0"/>
              <a:t>on data </a:t>
            </a:r>
            <a:r>
              <a:rPr lang="en-US" dirty="0" smtClean="0"/>
              <a:t>discovery</a:t>
            </a:r>
          </a:p>
          <a:p>
            <a:r>
              <a:rPr lang="en-US" dirty="0" smtClean="0"/>
              <a:t>Heavy </a:t>
            </a:r>
            <a:r>
              <a:rPr lang="en-US" dirty="0"/>
              <a:t>use of visual analytics </a:t>
            </a:r>
            <a:endParaRPr lang="en-US" dirty="0" smtClean="0"/>
          </a:p>
          <a:p>
            <a:r>
              <a:rPr lang="en-US" dirty="0" smtClean="0"/>
              <a:t> </a:t>
            </a:r>
            <a:r>
              <a:rPr lang="en-US" dirty="0"/>
              <a:t>Faster technology and analytical methods </a:t>
            </a:r>
            <a:endParaRPr lang="en-US" dirty="0" smtClean="0"/>
          </a:p>
          <a:p>
            <a:r>
              <a:rPr lang="en-US" dirty="0" smtClean="0"/>
              <a:t> </a:t>
            </a:r>
            <a:r>
              <a:rPr lang="en-US" dirty="0"/>
              <a:t>Blended data science/analytics/IT teams </a:t>
            </a:r>
          </a:p>
          <a:p>
            <a:r>
              <a:rPr lang="en-US" dirty="0" smtClean="0"/>
              <a:t>Chief </a:t>
            </a:r>
            <a:r>
              <a:rPr lang="en-US" dirty="0"/>
              <a:t>Analytics </a:t>
            </a:r>
            <a:r>
              <a:rPr lang="en-US" dirty="0" smtClean="0"/>
              <a:t>Officers (</a:t>
            </a:r>
            <a:r>
              <a:rPr lang="en-US" dirty="0"/>
              <a:t>C</a:t>
            </a:r>
            <a:r>
              <a:rPr lang="en-US" dirty="0" smtClean="0"/>
              <a:t>hief Data Officers)</a:t>
            </a:r>
          </a:p>
          <a:p>
            <a:r>
              <a:rPr lang="en-US" dirty="0" smtClean="0"/>
              <a:t>Use </a:t>
            </a:r>
            <a:r>
              <a:rPr lang="en-US" dirty="0"/>
              <a:t>of prescriptive </a:t>
            </a:r>
            <a:r>
              <a:rPr lang="en-US" dirty="0" smtClean="0"/>
              <a:t>and predictive analytics</a:t>
            </a:r>
            <a:endParaRPr lang="en-US" dirty="0"/>
          </a:p>
        </p:txBody>
      </p:sp>
      <p:pic>
        <p:nvPicPr>
          <p:cNvPr id="5122" name="Picture 2" descr="http://img.wpxbox.com/IntheKnown-Google-Analytics-App-for-W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039118"/>
            <a:ext cx="4724400" cy="181888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bigdata.memect.com/wp-content/uploads/2014/07/kSGHRbx5sNVd0f3l2pGXvjD7xrwQp1z5dHl6fr2o4Z3rnJnA3R3zgQmPF0SGCLpD_7387e5cfdbec751c222c646f4d01a308c8af19dee91a7f7399e127a5c2fd5fa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1" y="5039118"/>
            <a:ext cx="2502856" cy="181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5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3.0 Culture</a:t>
            </a:r>
            <a:endParaRPr lang="en-US" dirty="0"/>
          </a:p>
        </p:txBody>
      </p:sp>
      <p:sp>
        <p:nvSpPr>
          <p:cNvPr id="3" name="Content Placeholder 2"/>
          <p:cNvSpPr>
            <a:spLocks noGrp="1"/>
          </p:cNvSpPr>
          <p:nvPr>
            <p:ph idx="1"/>
          </p:nvPr>
        </p:nvSpPr>
        <p:spPr/>
        <p:txBody>
          <a:bodyPr>
            <a:normAutofit fontScale="92500" lnSpcReduction="20000"/>
          </a:bodyPr>
          <a:lstStyle/>
          <a:p>
            <a:r>
              <a:rPr lang="en-US" dirty="0"/>
              <a:t>Any firm in any industry can participate!</a:t>
            </a:r>
          </a:p>
          <a:p>
            <a:r>
              <a:rPr lang="en-US" dirty="0" smtClean="0"/>
              <a:t>Use </a:t>
            </a:r>
            <a:r>
              <a:rPr lang="en-US" dirty="0"/>
              <a:t>“data exhaust” to help customers use your products and services more effectively </a:t>
            </a:r>
            <a:endParaRPr lang="en-US" dirty="0" smtClean="0"/>
          </a:p>
          <a:p>
            <a:r>
              <a:rPr lang="en-US" dirty="0" smtClean="0"/>
              <a:t> </a:t>
            </a:r>
            <a:r>
              <a:rPr lang="en-US" dirty="0"/>
              <a:t>Start with data opportunities or start with business problems? Answer is yes</a:t>
            </a:r>
            <a:r>
              <a:rPr lang="en-US" dirty="0" smtClean="0"/>
              <a:t>!</a:t>
            </a:r>
          </a:p>
          <a:p>
            <a:r>
              <a:rPr lang="en-US" dirty="0" smtClean="0"/>
              <a:t>Need </a:t>
            </a:r>
            <a:r>
              <a:rPr lang="en-US" dirty="0"/>
              <a:t>“data products” team good at data science, customer knowledge, new product/service development </a:t>
            </a:r>
            <a:endParaRPr lang="en-US" dirty="0" smtClean="0"/>
          </a:p>
          <a:p>
            <a:r>
              <a:rPr lang="en-US" dirty="0" smtClean="0"/>
              <a:t>Everything’s </a:t>
            </a:r>
            <a:r>
              <a:rPr lang="en-US" dirty="0"/>
              <a:t>Much Faster</a:t>
            </a:r>
            <a:r>
              <a:rPr lang="en-US" dirty="0" smtClean="0"/>
              <a:t>!</a:t>
            </a:r>
          </a:p>
          <a:p>
            <a:pPr lvl="1"/>
            <a:r>
              <a:rPr lang="en-US" dirty="0"/>
              <a:t>In-memory </a:t>
            </a:r>
            <a:r>
              <a:rPr lang="en-US" dirty="0" smtClean="0"/>
              <a:t>analytics</a:t>
            </a:r>
          </a:p>
          <a:p>
            <a:pPr lvl="1"/>
            <a:r>
              <a:rPr lang="en-US" dirty="0" smtClean="0"/>
              <a:t>In-database </a:t>
            </a:r>
            <a:r>
              <a:rPr lang="en-US" dirty="0"/>
              <a:t>processing</a:t>
            </a:r>
            <a:endParaRPr lang="en-US" dirty="0" smtClean="0"/>
          </a:p>
          <a:p>
            <a:r>
              <a:rPr lang="en-US" dirty="0"/>
              <a:t>Everything’s Much Cheaper</a:t>
            </a:r>
            <a:r>
              <a:rPr lang="en-US" dirty="0" smtClean="0"/>
              <a:t>!</a:t>
            </a:r>
          </a:p>
          <a:p>
            <a:pPr marL="137160" indent="0">
              <a:buNone/>
            </a:pPr>
            <a:endParaRPr lang="en-US" dirty="0" smtClean="0"/>
          </a:p>
        </p:txBody>
      </p:sp>
    </p:spTree>
    <p:extLst>
      <p:ext uri="{BB962C8B-B14F-4D97-AF65-F5344CB8AC3E}">
        <p14:creationId xmlns:p14="http://schemas.microsoft.com/office/powerpoint/2010/main" val="14427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05000" y="5257800"/>
            <a:ext cx="7239000" cy="1143000"/>
          </a:xfrm>
        </p:spPr>
        <p:txBody>
          <a:bodyPr/>
          <a:lstStyle/>
          <a:p>
            <a:pPr lvl="0"/>
            <a:r>
              <a:rPr lang="en-US" dirty="0">
                <a:ln>
                  <a:noFill/>
                </a:ln>
                <a:solidFill>
                  <a:schemeClr val="accent1">
                    <a:lumMod val="40000"/>
                    <a:lumOff val="60000"/>
                  </a:schemeClr>
                </a:solidFill>
                <a:effectLst/>
                <a:latin typeface="Calibri" pitchFamily="34" charset="0"/>
                <a:ea typeface="Calibri" pitchFamily="34" charset="0"/>
                <a:cs typeface="Calibri" pitchFamily="34" charset="0"/>
              </a:rPr>
              <a:t>Three Types of </a:t>
            </a:r>
            <a:r>
              <a:rPr lang="en-US" dirty="0" smtClean="0">
                <a:ln>
                  <a:noFill/>
                </a:ln>
                <a:solidFill>
                  <a:schemeClr val="accent1">
                    <a:lumMod val="40000"/>
                    <a:lumOff val="60000"/>
                  </a:schemeClr>
                </a:solidFill>
                <a:effectLst/>
                <a:latin typeface="Calibri" pitchFamily="34" charset="0"/>
                <a:ea typeface="Calibri" pitchFamily="34" charset="0"/>
                <a:cs typeface="Calibri" pitchFamily="34" charset="0"/>
              </a:rPr>
              <a:t>Companies</a:t>
            </a:r>
            <a:endParaRPr lang="en-US" dirty="0">
              <a:solidFill>
                <a:schemeClr val="accent1">
                  <a:lumMod val="40000"/>
                  <a:lumOff val="60000"/>
                </a:schemeClr>
              </a:solidFill>
            </a:endParaRPr>
          </a:p>
        </p:txBody>
      </p:sp>
      <p:pic>
        <p:nvPicPr>
          <p:cNvPr id="1536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07" y="482814"/>
            <a:ext cx="9150987" cy="46894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73583" y="190426"/>
            <a:ext cx="2264321" cy="584775"/>
          </a:xfrm>
          <a:prstGeom prst="rect">
            <a:avLst/>
          </a:prstGeom>
        </p:spPr>
        <p:txBody>
          <a:bodyPr wrap="square">
            <a:spAutoFit/>
          </a:bodyPr>
          <a:lstStyle/>
          <a:p>
            <a:pPr fontAlgn="base">
              <a:spcBef>
                <a:spcPct val="0"/>
              </a:spcBef>
              <a:spcAft>
                <a:spcPct val="0"/>
              </a:spcAft>
            </a:pPr>
            <a:r>
              <a:rPr lang="en-US" sz="1600" b="1" dirty="0" smtClean="0">
                <a:latin typeface="Calibri" pitchFamily="34" charset="0"/>
                <a:ea typeface="Calibri" pitchFamily="34" charset="0"/>
                <a:cs typeface="Calibri" pitchFamily="34" charset="0"/>
              </a:rPr>
              <a:t>Analytical Innovators</a:t>
            </a:r>
            <a:r>
              <a:rPr lang="en-US" sz="1600" dirty="0" smtClean="0">
                <a:latin typeface="Arial" pitchFamily="34" charset="0"/>
                <a:cs typeface="Arial" pitchFamily="34" charset="0"/>
              </a:rPr>
              <a:t>  </a:t>
            </a:r>
            <a:br>
              <a:rPr lang="en-US" sz="1600" dirty="0" smtClean="0">
                <a:latin typeface="Arial" pitchFamily="34" charset="0"/>
                <a:cs typeface="Arial" pitchFamily="34" charset="0"/>
              </a:rPr>
            </a:br>
            <a:r>
              <a:rPr lang="en-US" sz="1600" dirty="0" smtClean="0">
                <a:latin typeface="Arial" pitchFamily="34" charset="0"/>
                <a:cs typeface="Arial" pitchFamily="34" charset="0"/>
              </a:rPr>
              <a:t>11%</a:t>
            </a:r>
            <a:endParaRPr lang="en-US" sz="1600" dirty="0">
              <a:latin typeface="Arial" pitchFamily="34" charset="0"/>
              <a:cs typeface="Arial" pitchFamily="34" charset="0"/>
            </a:endParaRPr>
          </a:p>
        </p:txBody>
      </p:sp>
      <p:sp>
        <p:nvSpPr>
          <p:cNvPr id="8" name="Rectangle 7"/>
          <p:cNvSpPr/>
          <p:nvPr/>
        </p:nvSpPr>
        <p:spPr>
          <a:xfrm>
            <a:off x="1893124" y="2667000"/>
            <a:ext cx="2524987" cy="646331"/>
          </a:xfrm>
          <a:prstGeom prst="rect">
            <a:avLst/>
          </a:prstGeom>
        </p:spPr>
        <p:txBody>
          <a:bodyPr wrap="none">
            <a:spAutoFit/>
          </a:bodyPr>
          <a:lstStyle/>
          <a:p>
            <a:pPr fontAlgn="base">
              <a:spcBef>
                <a:spcPct val="0"/>
              </a:spcBef>
              <a:spcAft>
                <a:spcPct val="0"/>
              </a:spcAft>
            </a:pPr>
            <a:r>
              <a:rPr lang="en-US" b="1" dirty="0" smtClean="0">
                <a:solidFill>
                  <a:schemeClr val="bg1"/>
                </a:solidFill>
                <a:latin typeface="Calibri" pitchFamily="34" charset="0"/>
                <a:ea typeface="Calibri" pitchFamily="34" charset="0"/>
                <a:cs typeface="Calibri" pitchFamily="34" charset="0"/>
              </a:rPr>
              <a:t>Analytical Practitioners</a:t>
            </a:r>
            <a:r>
              <a:rPr lang="en-US" dirty="0" smtClean="0">
                <a:solidFill>
                  <a:schemeClr val="bg1"/>
                </a:solidFill>
                <a:latin typeface="Arial" pitchFamily="34" charset="0"/>
                <a:cs typeface="Arial" pitchFamily="34" charset="0"/>
              </a:rPr>
              <a:t>  </a:t>
            </a:r>
            <a:br>
              <a:rPr lang="en-US" dirty="0" smtClean="0">
                <a:solidFill>
                  <a:schemeClr val="bg1"/>
                </a:solidFill>
                <a:latin typeface="Arial" pitchFamily="34" charset="0"/>
                <a:cs typeface="Arial" pitchFamily="34" charset="0"/>
              </a:rPr>
            </a:br>
            <a:r>
              <a:rPr lang="en-US" dirty="0" smtClean="0">
                <a:solidFill>
                  <a:schemeClr val="bg1"/>
                </a:solidFill>
                <a:latin typeface="Arial" pitchFamily="34" charset="0"/>
                <a:cs typeface="Arial" pitchFamily="34" charset="0"/>
              </a:rPr>
              <a:t>60%</a:t>
            </a:r>
            <a:endParaRPr lang="en-US" dirty="0">
              <a:solidFill>
                <a:schemeClr val="bg1"/>
              </a:solidFill>
              <a:latin typeface="Arial" pitchFamily="34" charset="0"/>
              <a:cs typeface="Arial" pitchFamily="34" charset="0"/>
            </a:endParaRPr>
          </a:p>
        </p:txBody>
      </p:sp>
      <p:sp>
        <p:nvSpPr>
          <p:cNvPr id="7" name="Rectangle 6"/>
          <p:cNvSpPr/>
          <p:nvPr/>
        </p:nvSpPr>
        <p:spPr>
          <a:xfrm>
            <a:off x="5105400" y="990600"/>
            <a:ext cx="1516427" cy="923330"/>
          </a:xfrm>
          <a:prstGeom prst="rect">
            <a:avLst/>
          </a:prstGeom>
        </p:spPr>
        <p:txBody>
          <a:bodyPr wrap="square">
            <a:spAutoFit/>
          </a:bodyPr>
          <a:lstStyle/>
          <a:p>
            <a:r>
              <a:rPr lang="en-US" b="1" dirty="0">
                <a:solidFill>
                  <a:schemeClr val="bg1"/>
                </a:solidFill>
              </a:rPr>
              <a:t>Analytically</a:t>
            </a:r>
            <a:endParaRPr lang="en-US" dirty="0">
              <a:solidFill>
                <a:schemeClr val="bg1"/>
              </a:solidFill>
            </a:endParaRPr>
          </a:p>
          <a:p>
            <a:r>
              <a:rPr lang="en-US" b="1" dirty="0">
                <a:solidFill>
                  <a:schemeClr val="bg1"/>
                </a:solidFill>
              </a:rPr>
              <a:t>Challenged</a:t>
            </a:r>
            <a:endParaRPr lang="en-US" dirty="0">
              <a:solidFill>
                <a:schemeClr val="bg1"/>
              </a:solidFill>
            </a:endParaRPr>
          </a:p>
          <a:p>
            <a:r>
              <a:rPr lang="en-US" b="1" dirty="0">
                <a:solidFill>
                  <a:schemeClr val="bg1"/>
                </a:solidFill>
              </a:rPr>
              <a:t>29%</a:t>
            </a:r>
            <a:endParaRPr lang="en-US" dirty="0">
              <a:solidFill>
                <a:schemeClr val="bg1"/>
              </a:solidFill>
            </a:endParaRPr>
          </a:p>
        </p:txBody>
      </p:sp>
      <p:sp>
        <p:nvSpPr>
          <p:cNvPr id="3" name="Rectangle 2"/>
          <p:cNvSpPr/>
          <p:nvPr/>
        </p:nvSpPr>
        <p:spPr>
          <a:xfrm>
            <a:off x="225287" y="6596390"/>
            <a:ext cx="4572000" cy="261610"/>
          </a:xfrm>
          <a:prstGeom prst="rect">
            <a:avLst/>
          </a:prstGeom>
        </p:spPr>
        <p:txBody>
          <a:bodyPr>
            <a:spAutoFit/>
          </a:bodyPr>
          <a:lstStyle/>
          <a:p>
            <a:r>
              <a:rPr lang="en-US" sz="1100" dirty="0">
                <a:hlinkClick r:id="rId3"/>
              </a:rPr>
              <a:t>http://sloanreview.mit.edu/article/lessons-from-analytical-innovators/</a:t>
            </a:r>
            <a:endParaRPr lang="en-US" sz="1100" dirty="0"/>
          </a:p>
        </p:txBody>
      </p:sp>
      <p:cxnSp>
        <p:nvCxnSpPr>
          <p:cNvPr id="5" name="Straight Connector 4"/>
          <p:cNvCxnSpPr/>
          <p:nvPr/>
        </p:nvCxnSpPr>
        <p:spPr>
          <a:xfrm>
            <a:off x="3657600" y="627965"/>
            <a:ext cx="457200" cy="5150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9000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5" y="685800"/>
            <a:ext cx="9288012"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25287" y="6465585"/>
            <a:ext cx="4572000" cy="261610"/>
          </a:xfrm>
          <a:prstGeom prst="rect">
            <a:avLst/>
          </a:prstGeom>
        </p:spPr>
        <p:txBody>
          <a:bodyPr>
            <a:spAutoFit/>
          </a:bodyPr>
          <a:lstStyle/>
          <a:p>
            <a:r>
              <a:rPr lang="en-US" sz="1100" dirty="0">
                <a:hlinkClick r:id="rId3"/>
              </a:rPr>
              <a:t>http://sloanreview.mit.edu/article/lessons-from-analytical-innovators/</a:t>
            </a:r>
            <a:endParaRPr lang="en-US" sz="1100" dirty="0"/>
          </a:p>
        </p:txBody>
      </p:sp>
    </p:spTree>
    <p:extLst>
      <p:ext uri="{BB962C8B-B14F-4D97-AF65-F5344CB8AC3E}">
        <p14:creationId xmlns:p14="http://schemas.microsoft.com/office/powerpoint/2010/main" val="21446458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3" y="229423"/>
            <a:ext cx="7284358" cy="5902876"/>
          </a:xfrm>
        </p:spPr>
        <p:txBody>
          <a:bodyPr>
            <a:noAutofit/>
          </a:bodyPr>
          <a:lstStyle/>
          <a:p>
            <a:r>
              <a:rPr lang="en-US" sz="2800" i="1" dirty="0" smtClean="0">
                <a:solidFill>
                  <a:srgbClr val="7F7F7F"/>
                </a:solidFill>
                <a:latin typeface="ITC Galliard LT Roman"/>
                <a:cs typeface="ITC Galliard LT Roman"/>
              </a:rPr>
              <a:t>“Big </a:t>
            </a:r>
            <a:r>
              <a:rPr lang="en-US" sz="2800" i="1" dirty="0">
                <a:solidFill>
                  <a:srgbClr val="7F7F7F"/>
                </a:solidFill>
                <a:latin typeface="ITC Galliard LT Roman"/>
                <a:cs typeface="ITC Galliard LT Roman"/>
              </a:rPr>
              <a:t>Data in general is defined as high volume, velocity and variety information assets that demand cost-effective, innovative forms of information processing for enhanced insight and decision making</a:t>
            </a:r>
            <a:r>
              <a:rPr lang="en-US" sz="2800" i="1" dirty="0" smtClean="0">
                <a:solidFill>
                  <a:srgbClr val="7F7F7F"/>
                </a:solidFill>
                <a:latin typeface="ITC Galliard LT Roman"/>
                <a:cs typeface="ITC Galliard LT Roman"/>
              </a:rPr>
              <a:t>.”</a:t>
            </a:r>
            <a:endParaRPr lang="en-US" sz="2800" i="1" dirty="0">
              <a:solidFill>
                <a:srgbClr val="7F7F7F"/>
              </a:solidFill>
              <a:latin typeface="ITC Galliard LT Roman"/>
              <a:cs typeface="ITC Galliard LT Roman"/>
            </a:endParaRPr>
          </a:p>
        </p:txBody>
      </p:sp>
      <p:sp>
        <p:nvSpPr>
          <p:cNvPr id="3" name="Rectangle 2"/>
          <p:cNvSpPr/>
          <p:nvPr/>
        </p:nvSpPr>
        <p:spPr>
          <a:xfrm>
            <a:off x="6835901" y="4768985"/>
            <a:ext cx="1184940" cy="369332"/>
          </a:xfrm>
          <a:prstGeom prst="rect">
            <a:avLst/>
          </a:prstGeom>
        </p:spPr>
        <p:txBody>
          <a:bodyPr wrap="none">
            <a:spAutoFit/>
          </a:bodyPr>
          <a:lstStyle/>
          <a:p>
            <a:pPr algn="r" defTabSz="457200"/>
            <a:r>
              <a:rPr lang="en-US" dirty="0" smtClean="0">
                <a:solidFill>
                  <a:srgbClr val="7F7F7F"/>
                </a:solidFill>
                <a:latin typeface="Avenir Light"/>
                <a:cs typeface="Adobe Caslon Pro"/>
              </a:rPr>
              <a:t>-- Gartner</a:t>
            </a:r>
            <a:endParaRPr lang="en-US" dirty="0">
              <a:solidFill>
                <a:srgbClr val="7F7F7F"/>
              </a:solidFill>
            </a:endParaRPr>
          </a:p>
        </p:txBody>
      </p:sp>
      <p:sp>
        <p:nvSpPr>
          <p:cNvPr id="7" name="TextBox 6"/>
          <p:cNvSpPr txBox="1"/>
          <p:nvPr/>
        </p:nvSpPr>
        <p:spPr>
          <a:xfrm rot="20261535">
            <a:off x="1674175" y="2398419"/>
            <a:ext cx="5980065" cy="1569660"/>
          </a:xfrm>
          <a:prstGeom prst="rect">
            <a:avLst/>
          </a:prstGeom>
          <a:noFill/>
        </p:spPr>
        <p:txBody>
          <a:bodyPr wrap="square" rtlCol="0">
            <a:spAutoFit/>
          </a:bodyPr>
          <a:lstStyle/>
          <a:p>
            <a:pPr algn="ctr" defTabSz="457200"/>
            <a:r>
              <a:rPr lang="en-US" sz="9600" dirty="0" smtClean="0">
                <a:effectLst>
                  <a:glow rad="419100">
                    <a:prstClr val="white">
                      <a:lumMod val="65000"/>
                      <a:alpha val="26000"/>
                    </a:prstClr>
                  </a:glow>
                </a:effectLst>
                <a:latin typeface="Stencil"/>
              </a:rPr>
              <a:t>Snore</a:t>
            </a:r>
            <a:endParaRPr lang="en-US" sz="9600" dirty="0">
              <a:effectLst>
                <a:glow rad="419100">
                  <a:prstClr val="white">
                    <a:lumMod val="65000"/>
                    <a:alpha val="26000"/>
                  </a:prstClr>
                </a:glow>
              </a:effectLst>
              <a:latin typeface="Stencil"/>
            </a:endParaRPr>
          </a:p>
        </p:txBody>
      </p:sp>
    </p:spTree>
    <p:extLst>
      <p:ext uri="{BB962C8B-B14F-4D97-AF65-F5344CB8AC3E}">
        <p14:creationId xmlns:p14="http://schemas.microsoft.com/office/powerpoint/2010/main" val="41333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9781"/>
            <a:ext cx="9144000" cy="5498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25287" y="6477000"/>
            <a:ext cx="4572000" cy="261610"/>
          </a:xfrm>
          <a:prstGeom prst="rect">
            <a:avLst/>
          </a:prstGeom>
        </p:spPr>
        <p:txBody>
          <a:bodyPr>
            <a:spAutoFit/>
          </a:bodyPr>
          <a:lstStyle/>
          <a:p>
            <a:r>
              <a:rPr lang="en-US" sz="1100" dirty="0">
                <a:hlinkClick r:id="rId3"/>
              </a:rPr>
              <a:t>http://sloanreview.mit.edu/article/lessons-from-analytical-innovators/</a:t>
            </a:r>
            <a:endParaRPr lang="en-US" sz="1100" dirty="0"/>
          </a:p>
        </p:txBody>
      </p:sp>
    </p:spTree>
    <p:extLst>
      <p:ext uri="{BB962C8B-B14F-4D97-AF65-F5344CB8AC3E}">
        <p14:creationId xmlns:p14="http://schemas.microsoft.com/office/powerpoint/2010/main" val="3072641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2" y="228600"/>
            <a:ext cx="9229032"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25287" y="6477000"/>
            <a:ext cx="4572000" cy="261610"/>
          </a:xfrm>
          <a:prstGeom prst="rect">
            <a:avLst/>
          </a:prstGeom>
        </p:spPr>
        <p:txBody>
          <a:bodyPr>
            <a:spAutoFit/>
          </a:bodyPr>
          <a:lstStyle/>
          <a:p>
            <a:r>
              <a:rPr lang="en-US" sz="1100" dirty="0">
                <a:hlinkClick r:id="rId3"/>
              </a:rPr>
              <a:t>http://sloanreview.mit.edu/article/lessons-from-analytical-innovators/</a:t>
            </a:r>
            <a:endParaRPr lang="en-US" sz="1100" dirty="0"/>
          </a:p>
        </p:txBody>
      </p:sp>
    </p:spTree>
    <p:extLst>
      <p:ext uri="{BB962C8B-B14F-4D97-AF65-F5344CB8AC3E}">
        <p14:creationId xmlns:p14="http://schemas.microsoft.com/office/powerpoint/2010/main" val="237226832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2"/>
            <a:ext cx="9144000" cy="586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25287" y="6468670"/>
            <a:ext cx="4572000" cy="261610"/>
          </a:xfrm>
          <a:prstGeom prst="rect">
            <a:avLst/>
          </a:prstGeom>
        </p:spPr>
        <p:txBody>
          <a:bodyPr>
            <a:spAutoFit/>
          </a:bodyPr>
          <a:lstStyle/>
          <a:p>
            <a:r>
              <a:rPr lang="en-US" sz="1100" dirty="0">
                <a:hlinkClick r:id="rId3"/>
              </a:rPr>
              <a:t>http://sloanreview.mit.edu/article/lessons-from-analytical-innovators/</a:t>
            </a:r>
            <a:endParaRPr lang="en-US" sz="1100" dirty="0"/>
          </a:p>
        </p:txBody>
      </p:sp>
    </p:spTree>
    <p:extLst>
      <p:ext uri="{BB962C8B-B14F-4D97-AF65-F5344CB8AC3E}">
        <p14:creationId xmlns:p14="http://schemas.microsoft.com/office/powerpoint/2010/main" val="276237392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6918"/>
            <a:ext cx="9127402" cy="5772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25287" y="6596390"/>
            <a:ext cx="4572000" cy="261610"/>
          </a:xfrm>
          <a:prstGeom prst="rect">
            <a:avLst/>
          </a:prstGeom>
        </p:spPr>
        <p:txBody>
          <a:bodyPr>
            <a:spAutoFit/>
          </a:bodyPr>
          <a:lstStyle/>
          <a:p>
            <a:r>
              <a:rPr lang="en-US" sz="1100" dirty="0">
                <a:hlinkClick r:id="rId3"/>
              </a:rPr>
              <a:t>http://sloanreview.mit.edu/article/lessons-from-analytical-innovators/</a:t>
            </a:r>
            <a:endParaRPr lang="en-US" sz="1100" dirty="0"/>
          </a:p>
        </p:txBody>
      </p:sp>
    </p:spTree>
    <p:extLst>
      <p:ext uri="{BB962C8B-B14F-4D97-AF65-F5344CB8AC3E}">
        <p14:creationId xmlns:p14="http://schemas.microsoft.com/office/powerpoint/2010/main" val="421606058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a:t>
            </a:r>
            <a:endParaRPr lang="en-US" dirty="0"/>
          </a:p>
        </p:txBody>
      </p:sp>
      <p:sp>
        <p:nvSpPr>
          <p:cNvPr id="3" name="Content Placeholder 2"/>
          <p:cNvSpPr>
            <a:spLocks noGrp="1"/>
          </p:cNvSpPr>
          <p:nvPr>
            <p:ph idx="1"/>
          </p:nvPr>
        </p:nvSpPr>
        <p:spPr/>
        <p:txBody>
          <a:bodyPr/>
          <a:lstStyle/>
          <a:p>
            <a:r>
              <a:rPr lang="en-US" dirty="0" smtClean="0">
                <a:solidFill>
                  <a:schemeClr val="accent1">
                    <a:lumMod val="40000"/>
                    <a:lumOff val="60000"/>
                  </a:schemeClr>
                </a:solidFill>
              </a:rPr>
              <a:t>Ability to manipulate big data technologies</a:t>
            </a:r>
          </a:p>
          <a:p>
            <a:r>
              <a:rPr lang="en-US" dirty="0" smtClean="0">
                <a:solidFill>
                  <a:schemeClr val="accent1">
                    <a:lumMod val="40000"/>
                    <a:lumOff val="60000"/>
                  </a:schemeClr>
                </a:solidFill>
              </a:rPr>
              <a:t>Natural Language processing, Text mining skills, video or image analytics</a:t>
            </a:r>
          </a:p>
          <a:p>
            <a:r>
              <a:rPr lang="en-US" dirty="0" smtClean="0">
                <a:solidFill>
                  <a:schemeClr val="accent1">
                    <a:lumMod val="40000"/>
                    <a:lumOff val="60000"/>
                  </a:schemeClr>
                </a:solidFill>
              </a:rPr>
              <a:t>Visual analytics</a:t>
            </a:r>
          </a:p>
          <a:p>
            <a:r>
              <a:rPr lang="en-US" dirty="0" smtClean="0">
                <a:solidFill>
                  <a:schemeClr val="accent1">
                    <a:lumMod val="40000"/>
                    <a:lumOff val="60000"/>
                  </a:schemeClr>
                </a:solidFill>
              </a:rPr>
              <a:t>Scripting language proficiency – Python, Pig, Hive</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155541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Train or Hire the right Skills</a:t>
            </a:r>
            <a:endParaRPr lang="en-US" sz="4800" dirty="0"/>
          </a:p>
        </p:txBody>
      </p:sp>
      <p:sp>
        <p:nvSpPr>
          <p:cNvPr id="3" name="Content Placeholder 2"/>
          <p:cNvSpPr>
            <a:spLocks noGrp="1"/>
          </p:cNvSpPr>
          <p:nvPr>
            <p:ph idx="1"/>
          </p:nvPr>
        </p:nvSpPr>
        <p:spPr/>
        <p:txBody>
          <a:bodyPr/>
          <a:lstStyle/>
          <a:p>
            <a:r>
              <a:rPr lang="en-US" dirty="0" smtClean="0">
                <a:solidFill>
                  <a:schemeClr val="accent1">
                    <a:lumMod val="40000"/>
                    <a:lumOff val="60000"/>
                  </a:schemeClr>
                </a:solidFill>
              </a:rPr>
              <a:t>Cross-functional</a:t>
            </a:r>
          </a:p>
          <a:p>
            <a:r>
              <a:rPr lang="en-US" dirty="0" smtClean="0">
                <a:solidFill>
                  <a:schemeClr val="accent1">
                    <a:lumMod val="40000"/>
                    <a:lumOff val="60000"/>
                  </a:schemeClr>
                </a:solidFill>
              </a:rPr>
              <a:t>Business analysts</a:t>
            </a:r>
          </a:p>
          <a:p>
            <a:r>
              <a:rPr lang="en-US" dirty="0" smtClean="0">
                <a:solidFill>
                  <a:schemeClr val="accent1">
                    <a:lumMod val="40000"/>
                    <a:lumOff val="60000"/>
                  </a:schemeClr>
                </a:solidFill>
              </a:rPr>
              <a:t>Data scientists</a:t>
            </a:r>
          </a:p>
          <a:p>
            <a:r>
              <a:rPr lang="en-US" dirty="0" smtClean="0">
                <a:solidFill>
                  <a:schemeClr val="accent1">
                    <a:lumMod val="40000"/>
                    <a:lumOff val="60000"/>
                  </a:schemeClr>
                </a:solidFill>
              </a:rPr>
              <a:t>Collaboration specialists</a:t>
            </a:r>
          </a:p>
          <a:p>
            <a:r>
              <a:rPr lang="en-US" dirty="0" smtClean="0">
                <a:solidFill>
                  <a:schemeClr val="accent1">
                    <a:lumMod val="40000"/>
                    <a:lumOff val="60000"/>
                  </a:schemeClr>
                </a:solidFill>
              </a:rPr>
              <a:t>Change Management specialists</a:t>
            </a:r>
          </a:p>
          <a:p>
            <a:r>
              <a:rPr lang="en-US" dirty="0" smtClean="0">
                <a:solidFill>
                  <a:schemeClr val="accent1">
                    <a:lumMod val="40000"/>
                    <a:lumOff val="60000"/>
                  </a:schemeClr>
                </a:solidFill>
              </a:rPr>
              <a:t>Communications specialists</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174116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BA</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accent1">
                    <a:lumMod val="40000"/>
                    <a:lumOff val="60000"/>
                  </a:schemeClr>
                </a:solidFill>
              </a:rPr>
              <a:t>Focus on effective and efficient</a:t>
            </a:r>
          </a:p>
          <a:p>
            <a:pPr lvl="1"/>
            <a:r>
              <a:rPr lang="en-US" dirty="0" smtClean="0">
                <a:solidFill>
                  <a:schemeClr val="accent1">
                    <a:lumMod val="40000"/>
                    <a:lumOff val="60000"/>
                  </a:schemeClr>
                </a:solidFill>
              </a:rPr>
              <a:t>Forecast supply chain flows</a:t>
            </a:r>
          </a:p>
          <a:p>
            <a:pPr lvl="1"/>
            <a:r>
              <a:rPr lang="en-US" dirty="0" smtClean="0">
                <a:solidFill>
                  <a:schemeClr val="accent1">
                    <a:lumMod val="40000"/>
                    <a:lumOff val="60000"/>
                  </a:schemeClr>
                </a:solidFill>
              </a:rPr>
              <a:t>Workflow processing</a:t>
            </a:r>
          </a:p>
          <a:p>
            <a:r>
              <a:rPr lang="en-US" dirty="0" smtClean="0">
                <a:solidFill>
                  <a:schemeClr val="accent1">
                    <a:lumMod val="40000"/>
                    <a:lumOff val="60000"/>
                  </a:schemeClr>
                </a:solidFill>
              </a:rPr>
              <a:t>Customized but repeatable</a:t>
            </a:r>
          </a:p>
          <a:p>
            <a:pPr lvl="1"/>
            <a:r>
              <a:rPr lang="en-US" dirty="0" smtClean="0">
                <a:solidFill>
                  <a:schemeClr val="accent1">
                    <a:lumMod val="40000"/>
                    <a:lumOff val="60000"/>
                  </a:schemeClr>
                </a:solidFill>
              </a:rPr>
              <a:t>Repeatability helps to keep costs down</a:t>
            </a:r>
          </a:p>
          <a:p>
            <a:pPr lvl="1"/>
            <a:r>
              <a:rPr lang="en-US" dirty="0" smtClean="0">
                <a:solidFill>
                  <a:schemeClr val="accent1">
                    <a:lumMod val="40000"/>
                    <a:lumOff val="60000"/>
                  </a:schemeClr>
                </a:solidFill>
              </a:rPr>
              <a:t>But customers expect specialized treatment and personalized interactions</a:t>
            </a:r>
          </a:p>
          <a:p>
            <a:pPr lvl="2"/>
            <a:r>
              <a:rPr lang="en-US" dirty="0" smtClean="0">
                <a:solidFill>
                  <a:schemeClr val="accent1">
                    <a:lumMod val="40000"/>
                    <a:lumOff val="60000"/>
                  </a:schemeClr>
                </a:solidFill>
              </a:rPr>
              <a:t>Which customer gets which offer, which location gets how much of each product</a:t>
            </a:r>
          </a:p>
          <a:p>
            <a:r>
              <a:rPr lang="en-US" dirty="0" smtClean="0">
                <a:solidFill>
                  <a:schemeClr val="accent1">
                    <a:lumMod val="40000"/>
                    <a:lumOff val="60000"/>
                  </a:schemeClr>
                </a:solidFill>
              </a:rPr>
              <a:t>Driven by data</a:t>
            </a:r>
          </a:p>
          <a:p>
            <a:pPr lvl="1"/>
            <a:r>
              <a:rPr lang="en-US" dirty="0" smtClean="0">
                <a:solidFill>
                  <a:schemeClr val="accent1">
                    <a:lumMod val="40000"/>
                    <a:lumOff val="60000"/>
                  </a:schemeClr>
                </a:solidFill>
              </a:rPr>
              <a:t>Changing from decision by habit rather than data</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85993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Decision Management</a:t>
            </a:r>
            <a:endParaRPr lang="en-US"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1447801"/>
            <a:ext cx="9134475"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5849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Analytics</a:t>
            </a:r>
            <a:endParaRPr lang="en-US" dirty="0"/>
          </a:p>
        </p:txBody>
      </p:sp>
      <p:sp>
        <p:nvSpPr>
          <p:cNvPr id="3" name="Content Placeholder 2"/>
          <p:cNvSpPr>
            <a:spLocks noGrp="1"/>
          </p:cNvSpPr>
          <p:nvPr>
            <p:ph idx="1"/>
          </p:nvPr>
        </p:nvSpPr>
        <p:spPr/>
        <p:txBody>
          <a:bodyPr/>
          <a:lstStyle/>
          <a:p>
            <a:r>
              <a:rPr lang="en-US" dirty="0" smtClean="0">
                <a:solidFill>
                  <a:schemeClr val="accent1">
                    <a:lumMod val="40000"/>
                    <a:lumOff val="60000"/>
                  </a:schemeClr>
                </a:solidFill>
              </a:rPr>
              <a:t>Sports teams use business analytics to explore</a:t>
            </a:r>
          </a:p>
          <a:p>
            <a:pPr lvl="1"/>
            <a:r>
              <a:rPr lang="en-US" dirty="0" smtClean="0">
                <a:solidFill>
                  <a:schemeClr val="accent1">
                    <a:lumMod val="40000"/>
                    <a:lumOff val="60000"/>
                  </a:schemeClr>
                </a:solidFill>
              </a:rPr>
              <a:t>On field – select players, stay below salary cap, study game film</a:t>
            </a:r>
          </a:p>
          <a:p>
            <a:pPr lvl="1"/>
            <a:r>
              <a:rPr lang="en-US" dirty="0" smtClean="0">
                <a:solidFill>
                  <a:schemeClr val="accent1">
                    <a:lumMod val="40000"/>
                    <a:lumOff val="60000"/>
                  </a:schemeClr>
                </a:solidFill>
              </a:rPr>
              <a:t>Off field used to study “total fan experience”</a:t>
            </a:r>
          </a:p>
          <a:p>
            <a:pPr lvl="2"/>
            <a:r>
              <a:rPr lang="en-US" dirty="0" smtClean="0">
                <a:solidFill>
                  <a:schemeClr val="accent1">
                    <a:lumMod val="40000"/>
                    <a:lumOff val="60000"/>
                  </a:schemeClr>
                </a:solidFill>
              </a:rPr>
              <a:t>Food, parking personnel, bathroom cleanliness, </a:t>
            </a:r>
            <a:r>
              <a:rPr lang="en-US" dirty="0" err="1" smtClean="0">
                <a:solidFill>
                  <a:schemeClr val="accent1">
                    <a:lumMod val="40000"/>
                    <a:lumOff val="60000"/>
                  </a:schemeClr>
                </a:solidFill>
              </a:rPr>
              <a:t>etc</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In retail, Wal-Mart is a data king</a:t>
            </a:r>
          </a:p>
          <a:p>
            <a:r>
              <a:rPr lang="en-US" dirty="0" smtClean="0">
                <a:solidFill>
                  <a:schemeClr val="accent1">
                    <a:lumMod val="40000"/>
                    <a:lumOff val="60000"/>
                  </a:schemeClr>
                </a:solidFill>
              </a:rPr>
              <a:t>Amazon isn’t just e-commerce</a:t>
            </a:r>
          </a:p>
          <a:p>
            <a:r>
              <a:rPr lang="en-US" dirty="0" smtClean="0">
                <a:solidFill>
                  <a:schemeClr val="accent1">
                    <a:lumMod val="40000"/>
                    <a:lumOff val="60000"/>
                  </a:schemeClr>
                </a:solidFill>
              </a:rPr>
              <a:t>Dunkin donuts isn’t just about the coffee</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24786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ends Module 9</a:t>
            </a:r>
            <a:endParaRPr lang="en-US" dirty="0"/>
          </a:p>
        </p:txBody>
      </p:sp>
      <p:sp>
        <p:nvSpPr>
          <p:cNvPr id="3" name="Content Placeholder 2"/>
          <p:cNvSpPr>
            <a:spLocks noGrp="1"/>
          </p:cNvSpPr>
          <p:nvPr>
            <p:ph idx="1"/>
          </p:nvPr>
        </p:nvSpPr>
        <p:spPr>
          <a:xfrm>
            <a:off x="457200" y="1600200"/>
            <a:ext cx="8382000" cy="4709160"/>
          </a:xfrm>
        </p:spPr>
        <p:txBody>
          <a:bodyPr>
            <a:normAutofit fontScale="92500" lnSpcReduction="20000"/>
          </a:bodyPr>
          <a:lstStyle/>
          <a:p>
            <a:r>
              <a:rPr lang="en-US" dirty="0" smtClean="0">
                <a:solidFill>
                  <a:schemeClr val="accent1">
                    <a:lumMod val="40000"/>
                    <a:lumOff val="60000"/>
                  </a:schemeClr>
                </a:solidFill>
              </a:rPr>
              <a:t>Before Module 10 :</a:t>
            </a:r>
          </a:p>
          <a:p>
            <a:pPr lvl="1"/>
            <a:r>
              <a:rPr lang="en-US" b="1" dirty="0" smtClean="0">
                <a:solidFill>
                  <a:schemeClr val="accent1">
                    <a:lumMod val="40000"/>
                    <a:lumOff val="60000"/>
                  </a:schemeClr>
                </a:solidFill>
              </a:rPr>
              <a:t>Finish up on D2L discussion boards</a:t>
            </a:r>
          </a:p>
          <a:p>
            <a:pPr lvl="1"/>
            <a:r>
              <a:rPr lang="en-US" b="1" dirty="0" smtClean="0">
                <a:solidFill>
                  <a:schemeClr val="accent1">
                    <a:lumMod val="40000"/>
                    <a:lumOff val="60000"/>
                  </a:schemeClr>
                </a:solidFill>
              </a:rPr>
              <a:t>WordPress  assignments </a:t>
            </a:r>
          </a:p>
          <a:p>
            <a:pPr lvl="1"/>
            <a:r>
              <a:rPr lang="en-US" sz="2400" dirty="0" smtClean="0">
                <a:solidFill>
                  <a:schemeClr val="accent1">
                    <a:lumMod val="40000"/>
                    <a:lumOff val="60000"/>
                  </a:schemeClr>
                </a:solidFill>
              </a:rPr>
              <a:t>Memo 7</a:t>
            </a:r>
          </a:p>
          <a:p>
            <a:pPr lvl="2"/>
            <a:r>
              <a:rPr lang="en-US" dirty="0" smtClean="0">
                <a:solidFill>
                  <a:schemeClr val="accent1">
                    <a:lumMod val="40000"/>
                    <a:lumOff val="60000"/>
                  </a:schemeClr>
                </a:solidFill>
              </a:rPr>
              <a:t> if you need to do it.</a:t>
            </a:r>
          </a:p>
          <a:p>
            <a:r>
              <a:rPr lang="en-US" dirty="0" smtClean="0">
                <a:solidFill>
                  <a:schemeClr val="accent1">
                    <a:lumMod val="40000"/>
                    <a:lumOff val="60000"/>
                  </a:schemeClr>
                </a:solidFill>
              </a:rPr>
              <a:t>Next class will be our last class. </a:t>
            </a:r>
          </a:p>
          <a:p>
            <a:pPr lvl="1"/>
            <a:r>
              <a:rPr lang="en-US" dirty="0" smtClean="0">
                <a:solidFill>
                  <a:schemeClr val="accent1">
                    <a:lumMod val="40000"/>
                    <a:lumOff val="60000"/>
                  </a:schemeClr>
                </a:solidFill>
              </a:rPr>
              <a:t>Take home Final will be released after end of class 10 </a:t>
            </a:r>
          </a:p>
          <a:p>
            <a:pPr lvl="1"/>
            <a:r>
              <a:rPr lang="en-US" dirty="0" smtClean="0">
                <a:solidFill>
                  <a:schemeClr val="accent1">
                    <a:lumMod val="40000"/>
                    <a:lumOff val="60000"/>
                  </a:schemeClr>
                </a:solidFill>
              </a:rPr>
              <a:t>It is due July 19, 2015, 11:30pm. </a:t>
            </a:r>
            <a:r>
              <a:rPr lang="en-US" b="1" dirty="0" smtClean="0">
                <a:solidFill>
                  <a:schemeClr val="accent1">
                    <a:lumMod val="40000"/>
                    <a:lumOff val="60000"/>
                  </a:schemeClr>
                </a:solidFill>
              </a:rPr>
              <a:t>NO EXCEPTIONS!</a:t>
            </a:r>
          </a:p>
          <a:p>
            <a:endParaRPr lang="en-US" b="1" dirty="0" smtClean="0">
              <a:solidFill>
                <a:srgbClr val="FFFF00"/>
              </a:solidFill>
            </a:endParaRPr>
          </a:p>
          <a:p>
            <a:r>
              <a:rPr lang="en-US" b="1" dirty="0" smtClean="0">
                <a:solidFill>
                  <a:srgbClr val="FFFF00"/>
                </a:solidFill>
              </a:rPr>
              <a:t>Friendly Reminder: </a:t>
            </a:r>
          </a:p>
          <a:p>
            <a:pPr marL="585216" lvl="1" indent="0">
              <a:buNone/>
            </a:pPr>
            <a:r>
              <a:rPr lang="en-US" b="1" dirty="0" smtClean="0">
                <a:solidFill>
                  <a:srgbClr val="FFFF00"/>
                </a:solidFill>
              </a:rPr>
              <a:t>Please fill out DePaul Class Survey. </a:t>
            </a:r>
          </a:p>
          <a:p>
            <a:pPr marL="585216" lvl="1" indent="0">
              <a:buNone/>
            </a:pPr>
            <a:r>
              <a:rPr lang="en-US" b="1" dirty="0" smtClean="0">
                <a:solidFill>
                  <a:srgbClr val="FFFF00"/>
                </a:solidFill>
              </a:rPr>
              <a:t>It helps DePaul (and me) determine  how we can improve the class for future students.</a:t>
            </a:r>
            <a:endParaRPr lang="en-US" b="1" dirty="0">
              <a:solidFill>
                <a:srgbClr val="FFFF00"/>
              </a:solidFill>
            </a:endParaRPr>
          </a:p>
        </p:txBody>
      </p:sp>
    </p:spTree>
    <p:extLst>
      <p:ext uri="{BB962C8B-B14F-4D97-AF65-F5344CB8AC3E}">
        <p14:creationId xmlns:p14="http://schemas.microsoft.com/office/powerpoint/2010/main" val="35752256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3" y="229423"/>
            <a:ext cx="7284358" cy="5902876"/>
          </a:xfrm>
        </p:spPr>
        <p:txBody>
          <a:bodyPr>
            <a:noAutofit/>
          </a:bodyPr>
          <a:lstStyle/>
          <a:p>
            <a:r>
              <a:rPr lang="en-US" sz="2800" dirty="0" smtClean="0">
                <a:latin typeface="ITC Galliard LT Roman"/>
                <a:cs typeface="ITC Galliard LT Roman"/>
              </a:rPr>
              <a:t>“Big </a:t>
            </a:r>
            <a:r>
              <a:rPr lang="en-US" sz="2800" dirty="0">
                <a:latin typeface="ITC Galliard LT Roman"/>
                <a:cs typeface="ITC Galliard LT Roman"/>
              </a:rPr>
              <a:t>data is data that exceeds the processing capacity of conventional database systems. The data is too big, moves too fast, or doesn't fit the strictures of your database architectures. To gain value from this data, you must choose an alternative way to process it</a:t>
            </a:r>
            <a:r>
              <a:rPr lang="en-US" sz="2800" dirty="0" smtClean="0">
                <a:latin typeface="ITC Galliard LT Roman"/>
                <a:cs typeface="ITC Galliard LT Roman"/>
              </a:rPr>
              <a:t>.”</a:t>
            </a:r>
            <a:endParaRPr lang="en-US" sz="2800" dirty="0">
              <a:solidFill>
                <a:srgbClr val="DBD6C8"/>
              </a:solidFill>
              <a:latin typeface="ITC Galliard LT Roman"/>
              <a:cs typeface="ITC Galliard LT Roman"/>
            </a:endParaRPr>
          </a:p>
        </p:txBody>
      </p:sp>
      <p:sp>
        <p:nvSpPr>
          <p:cNvPr id="3" name="Rectangle 2"/>
          <p:cNvSpPr/>
          <p:nvPr/>
        </p:nvSpPr>
        <p:spPr>
          <a:xfrm>
            <a:off x="3036664" y="914400"/>
            <a:ext cx="2510303" cy="369332"/>
          </a:xfrm>
          <a:prstGeom prst="rect">
            <a:avLst/>
          </a:prstGeom>
        </p:spPr>
        <p:txBody>
          <a:bodyPr wrap="none">
            <a:spAutoFit/>
          </a:bodyPr>
          <a:lstStyle/>
          <a:p>
            <a:pPr algn="r" defTabSz="457200"/>
            <a:r>
              <a:rPr lang="en-US" b="1" dirty="0" smtClean="0">
                <a:solidFill>
                  <a:srgbClr val="DBD6C8"/>
                </a:solidFill>
                <a:latin typeface="Avenir Light"/>
                <a:cs typeface="Adobe Caslon Pro"/>
              </a:rPr>
              <a:t>O’Reilly Media SAYS</a:t>
            </a:r>
            <a:endParaRPr lang="en-US" b="1" dirty="0">
              <a:solidFill>
                <a:prstClr val="white"/>
              </a:solidFill>
            </a:endParaRPr>
          </a:p>
        </p:txBody>
      </p:sp>
    </p:spTree>
    <p:extLst>
      <p:ext uri="{BB962C8B-B14F-4D97-AF65-F5344CB8AC3E}">
        <p14:creationId xmlns:p14="http://schemas.microsoft.com/office/powerpoint/2010/main" val="2204951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3" y="229423"/>
            <a:ext cx="7284358" cy="5902876"/>
          </a:xfrm>
        </p:spPr>
        <p:txBody>
          <a:bodyPr>
            <a:noAutofit/>
          </a:bodyPr>
          <a:lstStyle/>
          <a:p>
            <a:r>
              <a:rPr lang="en-US" sz="2800" i="1" dirty="0" smtClean="0">
                <a:solidFill>
                  <a:srgbClr val="7F7F7F"/>
                </a:solidFill>
                <a:latin typeface="ITC Galliard LT Roman"/>
                <a:cs typeface="ITC Galliard LT Roman"/>
              </a:rPr>
              <a:t>“Big </a:t>
            </a:r>
            <a:r>
              <a:rPr lang="en-US" sz="2800" i="1" dirty="0">
                <a:solidFill>
                  <a:srgbClr val="7F7F7F"/>
                </a:solidFill>
                <a:latin typeface="ITC Galliard LT Roman"/>
                <a:cs typeface="ITC Galliard LT Roman"/>
              </a:rPr>
              <a:t>data is data that exceeds the processing capacity of conventional database systems. The data is too big, moves too fast, or doesn't fit the strictures of your database architectures. To gain value from this data, you must choose an alternative way to process it</a:t>
            </a:r>
            <a:r>
              <a:rPr lang="en-US" sz="2800" i="1" dirty="0" smtClean="0">
                <a:solidFill>
                  <a:srgbClr val="7F7F7F"/>
                </a:solidFill>
                <a:latin typeface="ITC Galliard LT Roman"/>
                <a:cs typeface="ITC Galliard LT Roman"/>
              </a:rPr>
              <a:t>.”</a:t>
            </a:r>
            <a:endParaRPr lang="en-US" sz="2800" i="1" dirty="0">
              <a:solidFill>
                <a:srgbClr val="7F7F7F"/>
              </a:solidFill>
              <a:latin typeface="ITC Galliard LT Roman"/>
              <a:cs typeface="ITC Galliard LT Roman"/>
            </a:endParaRPr>
          </a:p>
        </p:txBody>
      </p:sp>
      <p:sp>
        <p:nvSpPr>
          <p:cNvPr id="3" name="Rectangle 2"/>
          <p:cNvSpPr/>
          <p:nvPr/>
        </p:nvSpPr>
        <p:spPr>
          <a:xfrm>
            <a:off x="6823077" y="4768985"/>
            <a:ext cx="1197764" cy="369332"/>
          </a:xfrm>
          <a:prstGeom prst="rect">
            <a:avLst/>
          </a:prstGeom>
        </p:spPr>
        <p:txBody>
          <a:bodyPr wrap="none">
            <a:spAutoFit/>
          </a:bodyPr>
          <a:lstStyle/>
          <a:p>
            <a:pPr algn="r" defTabSz="457200"/>
            <a:r>
              <a:rPr lang="en-US" dirty="0" smtClean="0">
                <a:solidFill>
                  <a:prstClr val="black">
                    <a:lumMod val="50000"/>
                    <a:lumOff val="50000"/>
                  </a:prstClr>
                </a:solidFill>
                <a:latin typeface="Avenir Light"/>
                <a:cs typeface="Adobe Caslon Pro"/>
              </a:rPr>
              <a:t>-- O’Reilly</a:t>
            </a:r>
            <a:endParaRPr lang="en-US" dirty="0">
              <a:solidFill>
                <a:prstClr val="black">
                  <a:lumMod val="50000"/>
                  <a:lumOff val="50000"/>
                </a:prstClr>
              </a:solidFill>
            </a:endParaRPr>
          </a:p>
        </p:txBody>
      </p:sp>
      <p:sp>
        <p:nvSpPr>
          <p:cNvPr id="7" name="TextBox 6"/>
          <p:cNvSpPr txBox="1"/>
          <p:nvPr/>
        </p:nvSpPr>
        <p:spPr>
          <a:xfrm rot="21120383">
            <a:off x="1508044" y="1892771"/>
            <a:ext cx="6084167" cy="3046988"/>
          </a:xfrm>
          <a:prstGeom prst="rect">
            <a:avLst/>
          </a:prstGeom>
          <a:noFill/>
        </p:spPr>
        <p:txBody>
          <a:bodyPr wrap="square" rtlCol="0">
            <a:spAutoFit/>
          </a:bodyPr>
          <a:lstStyle/>
          <a:p>
            <a:pPr algn="ctr" defTabSz="457200"/>
            <a:r>
              <a:rPr lang="en-US" sz="9600" dirty="0" smtClean="0">
                <a:solidFill>
                  <a:srgbClr val="FFFFFF"/>
                </a:solidFill>
                <a:effectLst>
                  <a:glow rad="304800">
                    <a:prstClr val="white">
                      <a:alpha val="25000"/>
                    </a:prstClr>
                  </a:glow>
                </a:effectLst>
                <a:latin typeface="Stencil"/>
              </a:rPr>
              <a:t>Too many</a:t>
            </a:r>
          </a:p>
          <a:p>
            <a:pPr algn="ctr" defTabSz="457200"/>
            <a:r>
              <a:rPr lang="en-US" sz="9600" dirty="0" smtClean="0">
                <a:solidFill>
                  <a:srgbClr val="FFFFFF"/>
                </a:solidFill>
                <a:effectLst>
                  <a:glow rad="304800">
                    <a:prstClr val="white">
                      <a:alpha val="25000"/>
                    </a:prstClr>
                  </a:glow>
                </a:effectLst>
                <a:latin typeface="Stencil"/>
              </a:rPr>
              <a:t>words</a:t>
            </a:r>
            <a:endParaRPr lang="en-US" sz="9600" dirty="0">
              <a:solidFill>
                <a:srgbClr val="FFFFFF"/>
              </a:solidFill>
              <a:effectLst>
                <a:glow rad="304800">
                  <a:prstClr val="white">
                    <a:alpha val="25000"/>
                  </a:prstClr>
                </a:glow>
              </a:effectLst>
              <a:latin typeface="Stencil"/>
            </a:endParaRPr>
          </a:p>
        </p:txBody>
      </p:sp>
    </p:spTree>
    <p:extLst>
      <p:ext uri="{BB962C8B-B14F-4D97-AF65-F5344CB8AC3E}">
        <p14:creationId xmlns:p14="http://schemas.microsoft.com/office/powerpoint/2010/main" val="640712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3" y="229423"/>
            <a:ext cx="7284358" cy="5902876"/>
          </a:xfrm>
        </p:spPr>
        <p:txBody>
          <a:bodyPr>
            <a:noAutofit/>
          </a:bodyPr>
          <a:lstStyle/>
          <a:p>
            <a:r>
              <a:rPr lang="en-US" sz="2800" i="1" dirty="0" smtClean="0">
                <a:latin typeface="ITC Galliard LT Roman"/>
                <a:cs typeface="ITC Galliard LT Roman"/>
              </a:rPr>
              <a:t>“Big </a:t>
            </a:r>
            <a:r>
              <a:rPr lang="en-US" sz="2800" i="1" dirty="0">
                <a:latin typeface="ITC Galliard LT Roman"/>
                <a:cs typeface="ITC Galliard LT Roman"/>
              </a:rPr>
              <a:t>data is the data characterized by 3 attributes: volume, variety and </a:t>
            </a:r>
            <a:r>
              <a:rPr lang="en-US" sz="2800" i="1" dirty="0" smtClean="0">
                <a:latin typeface="ITC Galliard LT Roman"/>
                <a:cs typeface="ITC Galliard LT Roman"/>
              </a:rPr>
              <a:t>velocity.”</a:t>
            </a:r>
            <a:endParaRPr lang="en-US" sz="2800" i="1" dirty="0">
              <a:solidFill>
                <a:srgbClr val="DBD6C8"/>
              </a:solidFill>
              <a:latin typeface="ITC Galliard LT Roman"/>
              <a:cs typeface="ITC Galliard LT Roman"/>
            </a:endParaRPr>
          </a:p>
        </p:txBody>
      </p:sp>
      <p:sp>
        <p:nvSpPr>
          <p:cNvPr id="3" name="Rectangle 2"/>
          <p:cNvSpPr/>
          <p:nvPr/>
        </p:nvSpPr>
        <p:spPr>
          <a:xfrm>
            <a:off x="3581400" y="1371600"/>
            <a:ext cx="1279196" cy="369332"/>
          </a:xfrm>
          <a:prstGeom prst="rect">
            <a:avLst/>
          </a:prstGeom>
        </p:spPr>
        <p:txBody>
          <a:bodyPr wrap="none">
            <a:spAutoFit/>
          </a:bodyPr>
          <a:lstStyle/>
          <a:p>
            <a:pPr algn="r" defTabSz="457200"/>
            <a:r>
              <a:rPr lang="en-US" b="1" dirty="0" smtClean="0">
                <a:solidFill>
                  <a:srgbClr val="DBD6C8"/>
                </a:solidFill>
                <a:latin typeface="Avenir Light"/>
                <a:cs typeface="Adobe Caslon Pro"/>
              </a:rPr>
              <a:t>IBM SAYS</a:t>
            </a:r>
            <a:endParaRPr lang="en-US" b="1" dirty="0">
              <a:solidFill>
                <a:prstClr val="white"/>
              </a:solidFill>
            </a:endParaRPr>
          </a:p>
        </p:txBody>
      </p:sp>
    </p:spTree>
    <p:extLst>
      <p:ext uri="{BB962C8B-B14F-4D97-AF65-F5344CB8AC3E}">
        <p14:creationId xmlns:p14="http://schemas.microsoft.com/office/powerpoint/2010/main" val="3733547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3" y="229423"/>
            <a:ext cx="7284358" cy="5902876"/>
          </a:xfrm>
        </p:spPr>
        <p:txBody>
          <a:bodyPr>
            <a:noAutofit/>
          </a:bodyPr>
          <a:lstStyle/>
          <a:p>
            <a:r>
              <a:rPr lang="en-US" sz="2800" i="1" dirty="0" smtClean="0">
                <a:solidFill>
                  <a:srgbClr val="7F7F7F"/>
                </a:solidFill>
                <a:latin typeface="ITC Galliard LT Roman"/>
                <a:cs typeface="ITC Galliard LT Roman"/>
              </a:rPr>
              <a:t>“Big </a:t>
            </a:r>
            <a:r>
              <a:rPr lang="en-US" sz="2800" i="1" dirty="0">
                <a:solidFill>
                  <a:srgbClr val="7F7F7F"/>
                </a:solidFill>
                <a:latin typeface="ITC Galliard LT Roman"/>
                <a:cs typeface="ITC Galliard LT Roman"/>
              </a:rPr>
              <a:t>data is the data characterized by 3 attributes: volume, variety and </a:t>
            </a:r>
            <a:r>
              <a:rPr lang="en-US" sz="2800" i="1" dirty="0" smtClean="0">
                <a:solidFill>
                  <a:srgbClr val="7F7F7F"/>
                </a:solidFill>
                <a:latin typeface="ITC Galliard LT Roman"/>
                <a:cs typeface="ITC Galliard LT Roman"/>
              </a:rPr>
              <a:t>velocity.”</a:t>
            </a:r>
            <a:endParaRPr lang="en-US" sz="2800" i="1" dirty="0">
              <a:solidFill>
                <a:srgbClr val="7F7F7F"/>
              </a:solidFill>
              <a:latin typeface="ITC Galliard LT Roman"/>
              <a:cs typeface="ITC Galliard LT Roman"/>
            </a:endParaRPr>
          </a:p>
        </p:txBody>
      </p:sp>
      <p:sp>
        <p:nvSpPr>
          <p:cNvPr id="3" name="Rectangle 2"/>
          <p:cNvSpPr/>
          <p:nvPr/>
        </p:nvSpPr>
        <p:spPr>
          <a:xfrm>
            <a:off x="7207808" y="4768985"/>
            <a:ext cx="813043" cy="369332"/>
          </a:xfrm>
          <a:prstGeom prst="rect">
            <a:avLst/>
          </a:prstGeom>
        </p:spPr>
        <p:txBody>
          <a:bodyPr wrap="none">
            <a:spAutoFit/>
          </a:bodyPr>
          <a:lstStyle/>
          <a:p>
            <a:pPr algn="r" defTabSz="457200"/>
            <a:r>
              <a:rPr lang="en-US" dirty="0" smtClean="0">
                <a:solidFill>
                  <a:srgbClr val="7F7F7F"/>
                </a:solidFill>
                <a:latin typeface="Avenir Light"/>
                <a:cs typeface="Adobe Caslon Pro"/>
              </a:rPr>
              <a:t>-- IBM</a:t>
            </a:r>
            <a:endParaRPr lang="en-US" dirty="0">
              <a:solidFill>
                <a:srgbClr val="7F7F7F"/>
              </a:solidFill>
            </a:endParaRPr>
          </a:p>
        </p:txBody>
      </p:sp>
      <p:sp>
        <p:nvSpPr>
          <p:cNvPr id="7" name="TextBox 6"/>
          <p:cNvSpPr txBox="1"/>
          <p:nvPr/>
        </p:nvSpPr>
        <p:spPr>
          <a:xfrm rot="390163">
            <a:off x="2004906" y="2168272"/>
            <a:ext cx="5140250" cy="2123658"/>
          </a:xfrm>
          <a:prstGeom prst="rect">
            <a:avLst/>
          </a:prstGeom>
          <a:noFill/>
        </p:spPr>
        <p:txBody>
          <a:bodyPr wrap="square" rtlCol="0">
            <a:spAutoFit/>
          </a:bodyPr>
          <a:lstStyle/>
          <a:p>
            <a:pPr algn="ctr" defTabSz="457200"/>
            <a:r>
              <a:rPr lang="en-US" sz="6600" b="1" dirty="0" smtClean="0">
                <a:effectLst/>
                <a:latin typeface="Stencil"/>
              </a:rPr>
              <a:t>Random</a:t>
            </a:r>
          </a:p>
          <a:p>
            <a:pPr algn="ctr" defTabSz="457200"/>
            <a:r>
              <a:rPr lang="en-US" sz="6600" b="1" dirty="0" smtClean="0">
                <a:effectLst/>
                <a:latin typeface="Stencil"/>
              </a:rPr>
              <a:t>words</a:t>
            </a:r>
            <a:endParaRPr lang="en-US" sz="6600" b="1" dirty="0">
              <a:effectLst/>
              <a:latin typeface="Stencil"/>
            </a:endParaRPr>
          </a:p>
        </p:txBody>
      </p:sp>
    </p:spTree>
    <p:extLst>
      <p:ext uri="{BB962C8B-B14F-4D97-AF65-F5344CB8AC3E}">
        <p14:creationId xmlns:p14="http://schemas.microsoft.com/office/powerpoint/2010/main" val="1664984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3" y="229423"/>
            <a:ext cx="7284358" cy="5902876"/>
          </a:xfrm>
        </p:spPr>
        <p:txBody>
          <a:bodyPr>
            <a:noAutofit/>
          </a:bodyPr>
          <a:lstStyle/>
          <a:p>
            <a:r>
              <a:rPr lang="en-US" sz="2800" i="1" dirty="0" smtClean="0">
                <a:solidFill>
                  <a:schemeClr val="accent1"/>
                </a:solidFill>
                <a:latin typeface="ITC Galliard LT Roman"/>
                <a:cs typeface="ITC Galliard LT Roman"/>
              </a:rPr>
              <a:t>“Big </a:t>
            </a:r>
            <a:r>
              <a:rPr lang="en-US" sz="2800" i="1" dirty="0">
                <a:solidFill>
                  <a:schemeClr val="accent1"/>
                </a:solidFill>
                <a:latin typeface="ITC Galliard LT Roman"/>
                <a:cs typeface="ITC Galliard LT Roman"/>
              </a:rPr>
              <a:t>data is the data characterized by 4 key attributes: volume, variety, velocity and </a:t>
            </a:r>
            <a:r>
              <a:rPr lang="en-US" sz="2800" i="1" dirty="0" smtClean="0">
                <a:solidFill>
                  <a:schemeClr val="accent1"/>
                </a:solidFill>
                <a:latin typeface="ITC Galliard LT Roman"/>
                <a:cs typeface="ITC Galliard LT Roman"/>
              </a:rPr>
              <a:t>value.”</a:t>
            </a:r>
            <a:endParaRPr lang="en-US" sz="2800" i="1" dirty="0">
              <a:solidFill>
                <a:schemeClr val="accent1"/>
              </a:solidFill>
              <a:latin typeface="ITC Galliard LT Roman"/>
              <a:cs typeface="ITC Galliard LT Roman"/>
            </a:endParaRPr>
          </a:p>
        </p:txBody>
      </p:sp>
      <p:sp>
        <p:nvSpPr>
          <p:cNvPr id="3" name="Rectangle 2"/>
          <p:cNvSpPr/>
          <p:nvPr/>
        </p:nvSpPr>
        <p:spPr>
          <a:xfrm>
            <a:off x="3200400" y="1371600"/>
            <a:ext cx="1574149" cy="369332"/>
          </a:xfrm>
          <a:prstGeom prst="rect">
            <a:avLst/>
          </a:prstGeom>
        </p:spPr>
        <p:txBody>
          <a:bodyPr wrap="none">
            <a:spAutoFit/>
          </a:bodyPr>
          <a:lstStyle/>
          <a:p>
            <a:pPr algn="r" defTabSz="457200"/>
            <a:r>
              <a:rPr lang="en-US" b="1" dirty="0" smtClean="0">
                <a:solidFill>
                  <a:srgbClr val="DBD6C8"/>
                </a:solidFill>
                <a:latin typeface="Avenir Light"/>
                <a:cs typeface="Adobe Caslon Pro"/>
              </a:rPr>
              <a:t>Oracle SAYS</a:t>
            </a:r>
            <a:endParaRPr lang="en-US" b="1" dirty="0">
              <a:solidFill>
                <a:prstClr val="white"/>
              </a:solidFill>
            </a:endParaRPr>
          </a:p>
        </p:txBody>
      </p:sp>
    </p:spTree>
    <p:extLst>
      <p:ext uri="{BB962C8B-B14F-4D97-AF65-F5344CB8AC3E}">
        <p14:creationId xmlns:p14="http://schemas.microsoft.com/office/powerpoint/2010/main" val="117313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3" y="229423"/>
            <a:ext cx="7284358" cy="5902876"/>
          </a:xfrm>
        </p:spPr>
        <p:txBody>
          <a:bodyPr>
            <a:noAutofit/>
          </a:bodyPr>
          <a:lstStyle/>
          <a:p>
            <a:r>
              <a:rPr lang="en-US" sz="2800" i="1" dirty="0" smtClean="0">
                <a:solidFill>
                  <a:schemeClr val="bg1">
                    <a:lumMod val="65000"/>
                    <a:lumOff val="35000"/>
                  </a:schemeClr>
                </a:solidFill>
                <a:latin typeface="ITC Galliard LT Roman"/>
                <a:cs typeface="ITC Galliard LT Roman"/>
              </a:rPr>
              <a:t>“Big </a:t>
            </a:r>
            <a:r>
              <a:rPr lang="en-US" sz="2800" i="1" dirty="0">
                <a:solidFill>
                  <a:schemeClr val="bg1">
                    <a:lumMod val="65000"/>
                    <a:lumOff val="35000"/>
                  </a:schemeClr>
                </a:solidFill>
                <a:latin typeface="ITC Galliard LT Roman"/>
                <a:cs typeface="ITC Galliard LT Roman"/>
              </a:rPr>
              <a:t>data is the data characterized by 4 key attributes: volume, variety, velocity and </a:t>
            </a:r>
            <a:r>
              <a:rPr lang="en-US" sz="2800" i="1" dirty="0" smtClean="0">
                <a:solidFill>
                  <a:schemeClr val="bg1">
                    <a:lumMod val="65000"/>
                    <a:lumOff val="35000"/>
                  </a:schemeClr>
                </a:solidFill>
                <a:latin typeface="ITC Galliard LT Roman"/>
                <a:cs typeface="ITC Galliard LT Roman"/>
              </a:rPr>
              <a:t/>
            </a:r>
            <a:br>
              <a:rPr lang="en-US" sz="2800" i="1" dirty="0" smtClean="0">
                <a:solidFill>
                  <a:schemeClr val="bg1">
                    <a:lumMod val="65000"/>
                    <a:lumOff val="35000"/>
                  </a:schemeClr>
                </a:solidFill>
                <a:latin typeface="ITC Galliard LT Roman"/>
                <a:cs typeface="ITC Galliard LT Roman"/>
              </a:rPr>
            </a:br>
            <a:r>
              <a:rPr lang="en-US" sz="2800" i="1" dirty="0" smtClean="0">
                <a:solidFill>
                  <a:schemeClr val="bg1">
                    <a:lumMod val="65000"/>
                    <a:lumOff val="35000"/>
                  </a:schemeClr>
                </a:solidFill>
                <a:latin typeface="ITC Galliard LT Roman"/>
                <a:cs typeface="ITC Galliard LT Roman"/>
              </a:rPr>
              <a:t>value.”</a:t>
            </a:r>
            <a:endParaRPr lang="en-US" sz="2800" i="1" dirty="0">
              <a:solidFill>
                <a:schemeClr val="bg1">
                  <a:lumMod val="65000"/>
                  <a:lumOff val="35000"/>
                </a:schemeClr>
              </a:solidFill>
              <a:latin typeface="ITC Galliard LT Roman"/>
              <a:cs typeface="ITC Galliard LT Roman"/>
            </a:endParaRPr>
          </a:p>
        </p:txBody>
      </p:sp>
      <p:sp>
        <p:nvSpPr>
          <p:cNvPr id="3" name="Rectangle 2"/>
          <p:cNvSpPr/>
          <p:nvPr/>
        </p:nvSpPr>
        <p:spPr>
          <a:xfrm>
            <a:off x="6938493" y="4768985"/>
            <a:ext cx="1082348" cy="369332"/>
          </a:xfrm>
          <a:prstGeom prst="rect">
            <a:avLst/>
          </a:prstGeom>
        </p:spPr>
        <p:txBody>
          <a:bodyPr wrap="none">
            <a:spAutoFit/>
          </a:bodyPr>
          <a:lstStyle/>
          <a:p>
            <a:pPr algn="r" defTabSz="457200"/>
            <a:r>
              <a:rPr lang="en-US" dirty="0" smtClean="0">
                <a:solidFill>
                  <a:srgbClr val="7F7F7F"/>
                </a:solidFill>
                <a:latin typeface="Avenir Light"/>
                <a:cs typeface="Adobe Caslon Pro"/>
              </a:rPr>
              <a:t>-- Oracle</a:t>
            </a:r>
            <a:endParaRPr lang="en-US" dirty="0">
              <a:solidFill>
                <a:srgbClr val="7F7F7F"/>
              </a:solidFill>
            </a:endParaRPr>
          </a:p>
        </p:txBody>
      </p:sp>
      <p:sp>
        <p:nvSpPr>
          <p:cNvPr id="7" name="TextBox 6"/>
          <p:cNvSpPr txBox="1"/>
          <p:nvPr/>
        </p:nvSpPr>
        <p:spPr>
          <a:xfrm rot="21404970">
            <a:off x="575699" y="2539053"/>
            <a:ext cx="7996772" cy="1323439"/>
          </a:xfrm>
          <a:prstGeom prst="rect">
            <a:avLst/>
          </a:prstGeom>
          <a:noFill/>
        </p:spPr>
        <p:txBody>
          <a:bodyPr wrap="square" rtlCol="0">
            <a:spAutoFit/>
          </a:bodyPr>
          <a:lstStyle/>
          <a:p>
            <a:pPr algn="ctr" defTabSz="457200"/>
            <a:r>
              <a:rPr lang="en-US" sz="8000" b="1" dirty="0" smtClean="0">
                <a:ln w="10541" cmpd="sng">
                  <a:solidFill>
                    <a:srgbClr val="7D7D7D">
                      <a:tint val="100000"/>
                      <a:shade val="100000"/>
                      <a:satMod val="110000"/>
                    </a:srgbClr>
                  </a:solidFill>
                  <a:prstDash val="solid"/>
                </a:ln>
                <a:latin typeface="Stencil"/>
              </a:rPr>
              <a:t>Buzzword</a:t>
            </a:r>
            <a:r>
              <a:rPr lang="en-US" sz="8000" b="1" dirty="0">
                <a:ln w="10541" cmpd="sng">
                  <a:solidFill>
                    <a:srgbClr val="7D7D7D">
                      <a:tint val="100000"/>
                      <a:shade val="100000"/>
                      <a:satMod val="110000"/>
                    </a:srgbClr>
                  </a:solidFill>
                  <a:prstDash val="solid"/>
                </a:ln>
                <a:latin typeface="Stencil"/>
              </a:rPr>
              <a:t>s</a:t>
            </a:r>
            <a:endParaRPr lang="en-US" sz="8000" b="1" dirty="0" smtClean="0">
              <a:ln w="10541" cmpd="sng">
                <a:solidFill>
                  <a:srgbClr val="7D7D7D">
                    <a:tint val="100000"/>
                    <a:shade val="100000"/>
                    <a:satMod val="110000"/>
                  </a:srgbClr>
                </a:solidFill>
                <a:prstDash val="solid"/>
              </a:ln>
              <a:latin typeface="Stencil"/>
            </a:endParaRPr>
          </a:p>
        </p:txBody>
      </p:sp>
    </p:spTree>
    <p:extLst>
      <p:ext uri="{BB962C8B-B14F-4D97-AF65-F5344CB8AC3E}">
        <p14:creationId xmlns:p14="http://schemas.microsoft.com/office/powerpoint/2010/main" val="3907378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huffpost.com/gen/2082286/thumbs/o-KIDS-SCRATCHING-HEAD-facebo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9143999"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smtClean="0"/>
              <a:t>So What is BIG DATA?</a:t>
            </a:r>
            <a:endParaRPr lang="en-US" dirty="0"/>
          </a:p>
        </p:txBody>
      </p:sp>
    </p:spTree>
    <p:extLst>
      <p:ext uri="{BB962C8B-B14F-4D97-AF65-F5344CB8AC3E}">
        <p14:creationId xmlns:p14="http://schemas.microsoft.com/office/powerpoint/2010/main" val="2610892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6" y="229423"/>
            <a:ext cx="8614424" cy="5902876"/>
          </a:xfrm>
        </p:spPr>
        <p:txBody>
          <a:bodyPr>
            <a:noAutofit/>
          </a:bodyPr>
          <a:lstStyle/>
          <a:p>
            <a:r>
              <a:rPr lang="en-US" sz="6000" dirty="0" smtClean="0">
                <a:solidFill>
                  <a:schemeClr val="accent1"/>
                </a:solidFill>
                <a:latin typeface="ITC Galliard LT Roman"/>
                <a:cs typeface="ITC Galliard LT Roman"/>
              </a:rPr>
              <a:t>Let’s look at </a:t>
            </a:r>
            <a:r>
              <a:rPr lang="en-US" sz="6600" dirty="0" smtClean="0">
                <a:solidFill>
                  <a:schemeClr val="accent1"/>
                </a:solidFill>
                <a:latin typeface="ITC Galliard LT Roman"/>
                <a:cs typeface="ITC Galliard LT Roman"/>
              </a:rPr>
              <a:t/>
            </a:r>
            <a:br>
              <a:rPr lang="en-US" sz="6600" dirty="0" smtClean="0">
                <a:solidFill>
                  <a:schemeClr val="accent1"/>
                </a:solidFill>
                <a:latin typeface="ITC Galliard LT Roman"/>
                <a:cs typeface="ITC Galliard LT Roman"/>
              </a:rPr>
            </a:br>
            <a:r>
              <a:rPr lang="en-US" sz="8800" dirty="0" smtClean="0">
                <a:solidFill>
                  <a:schemeClr val="accent1"/>
                </a:solidFill>
                <a:latin typeface="ITC Galliard LT Roman"/>
                <a:cs typeface="ITC Galliard LT Roman"/>
              </a:rPr>
              <a:t>BIG DATA </a:t>
            </a:r>
            <a:r>
              <a:rPr lang="en-US" sz="5400" dirty="0" smtClean="0">
                <a:solidFill>
                  <a:schemeClr val="accent1"/>
                </a:solidFill>
                <a:latin typeface="ITC Galliard LT Roman"/>
                <a:cs typeface="ITC Galliard LT Roman"/>
              </a:rPr>
              <a:t/>
            </a:r>
            <a:br>
              <a:rPr lang="en-US" sz="5400" dirty="0" smtClean="0">
                <a:solidFill>
                  <a:schemeClr val="accent1"/>
                </a:solidFill>
                <a:latin typeface="ITC Galliard LT Roman"/>
                <a:cs typeface="ITC Galliard LT Roman"/>
              </a:rPr>
            </a:br>
            <a:r>
              <a:rPr lang="en-US" sz="4200" dirty="0" smtClean="0">
                <a:solidFill>
                  <a:schemeClr val="accent1"/>
                </a:solidFill>
                <a:latin typeface="ITC Galliard LT Roman"/>
                <a:cs typeface="ITC Galliard LT Roman"/>
              </a:rPr>
              <a:t>in a</a:t>
            </a:r>
            <a:r>
              <a:rPr lang="en-US" sz="4200" dirty="0">
                <a:solidFill>
                  <a:schemeClr val="accent1"/>
                </a:solidFill>
                <a:latin typeface="ITC Galliard LT Roman"/>
                <a:cs typeface="ITC Galliard LT Roman"/>
              </a:rPr>
              <a:t> </a:t>
            </a:r>
            <a:r>
              <a:rPr lang="en-US" sz="4200" dirty="0" smtClean="0">
                <a:solidFill>
                  <a:schemeClr val="accent1"/>
                </a:solidFill>
                <a:latin typeface="ITC Galliard LT Roman"/>
                <a:cs typeface="ITC Galliard LT Roman"/>
              </a:rPr>
              <a:t>different way.</a:t>
            </a:r>
            <a:endParaRPr lang="en-US" sz="4200" dirty="0">
              <a:solidFill>
                <a:schemeClr val="accent1"/>
              </a:solidFill>
              <a:latin typeface="ITC Galliard LT Roman"/>
              <a:cs typeface="ITC Galliard LT Roman"/>
            </a:endParaRPr>
          </a:p>
        </p:txBody>
      </p:sp>
    </p:spTree>
    <p:extLst>
      <p:ext uri="{BB962C8B-B14F-4D97-AF65-F5344CB8AC3E}">
        <p14:creationId xmlns:p14="http://schemas.microsoft.com/office/powerpoint/2010/main" val="881376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Essay</a:t>
            </a:r>
            <a:endParaRPr lang="en-US" dirty="0"/>
          </a:p>
        </p:txBody>
      </p:sp>
      <p:sp>
        <p:nvSpPr>
          <p:cNvPr id="3" name="Content Placeholder 2"/>
          <p:cNvSpPr>
            <a:spLocks noGrp="1"/>
          </p:cNvSpPr>
          <p:nvPr>
            <p:ph idx="1"/>
          </p:nvPr>
        </p:nvSpPr>
        <p:spPr>
          <a:xfrm>
            <a:off x="152400" y="1371600"/>
            <a:ext cx="8839200" cy="5166360"/>
          </a:xfrm>
        </p:spPr>
        <p:txBody>
          <a:bodyPr>
            <a:normAutofit fontScale="70000" lnSpcReduction="20000"/>
          </a:bodyPr>
          <a:lstStyle/>
          <a:p>
            <a:r>
              <a:rPr lang="en-US" dirty="0" smtClean="0"/>
              <a:t>I </a:t>
            </a:r>
            <a:r>
              <a:rPr lang="en-US" dirty="0"/>
              <a:t>am not looking for you to repeat back to me factual material we covered. </a:t>
            </a:r>
          </a:p>
          <a:p>
            <a:r>
              <a:rPr lang="en-US" dirty="0" smtClean="0"/>
              <a:t>I </a:t>
            </a:r>
            <a:r>
              <a:rPr lang="en-US" dirty="0"/>
              <a:t>am not looking for you to tell me what you think I want to hear. </a:t>
            </a:r>
          </a:p>
          <a:p>
            <a:r>
              <a:rPr lang="en-US" dirty="0" smtClean="0"/>
              <a:t>I </a:t>
            </a:r>
            <a:r>
              <a:rPr lang="en-US" dirty="0"/>
              <a:t>am not looking for compliments about how great the course was (unless you genuinely feel that way.) </a:t>
            </a:r>
            <a:endParaRPr lang="en-US" dirty="0" smtClean="0"/>
          </a:p>
          <a:p>
            <a:r>
              <a:rPr lang="en-US" dirty="0" smtClean="0"/>
              <a:t>I </a:t>
            </a:r>
            <a:r>
              <a:rPr lang="en-US" dirty="0"/>
              <a:t>am not looking only for constructive criticism about the course in this reflection (although I am happy to accept </a:t>
            </a:r>
            <a:r>
              <a:rPr lang="en-US" dirty="0" smtClean="0"/>
              <a:t>it)</a:t>
            </a:r>
          </a:p>
          <a:p>
            <a:endParaRPr lang="en-US" dirty="0" smtClean="0"/>
          </a:p>
          <a:p>
            <a:r>
              <a:rPr lang="en-US" dirty="0" smtClean="0"/>
              <a:t>This </a:t>
            </a:r>
            <a:r>
              <a:rPr lang="en-US" dirty="0"/>
              <a:t>document should be based on YOUR OWN reflection, not on reflection of what I should have done differently. </a:t>
            </a:r>
          </a:p>
          <a:p>
            <a:endParaRPr lang="en-US" dirty="0" smtClean="0"/>
          </a:p>
          <a:p>
            <a:r>
              <a:rPr lang="en-US" dirty="0" smtClean="0"/>
              <a:t>I </a:t>
            </a:r>
            <a:r>
              <a:rPr lang="en-US" dirty="0"/>
              <a:t>am looking for you to take some time to reflect on what you will take away from this class in terms of the website assignment </a:t>
            </a:r>
            <a:r>
              <a:rPr lang="en-US" dirty="0" smtClean="0"/>
              <a:t>and the memos as </a:t>
            </a:r>
            <a:r>
              <a:rPr lang="en-US" dirty="0"/>
              <a:t>it applies to enterprise technologies</a:t>
            </a:r>
            <a:r>
              <a:rPr lang="en-US" dirty="0" smtClean="0"/>
              <a:t>.</a:t>
            </a:r>
          </a:p>
          <a:p>
            <a:r>
              <a:rPr lang="en-US" dirty="0" smtClean="0"/>
              <a:t>I am looking for you to hold on to this reflection essay (besides providing it to me) so that you can re-visit it later on in life, your career and your other courses. Has the content guided you towards making a IT career choice/track? </a:t>
            </a:r>
            <a:endParaRPr lang="en-US" dirty="0"/>
          </a:p>
        </p:txBody>
      </p:sp>
    </p:spTree>
    <p:extLst>
      <p:ext uri="{BB962C8B-B14F-4D97-AF65-F5344CB8AC3E}">
        <p14:creationId xmlns:p14="http://schemas.microsoft.com/office/powerpoint/2010/main" val="396607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6" y="229423"/>
            <a:ext cx="8614424" cy="5902876"/>
          </a:xfrm>
        </p:spPr>
        <p:txBody>
          <a:bodyPr>
            <a:noAutofit/>
          </a:bodyPr>
          <a:lstStyle/>
          <a:p>
            <a:r>
              <a:rPr lang="en-US" sz="4800" dirty="0" smtClean="0">
                <a:solidFill>
                  <a:schemeClr val="accent1"/>
                </a:solidFill>
                <a:latin typeface="ITC Galliard LT Roman"/>
                <a:cs typeface="ITC Galliard LT Roman"/>
              </a:rPr>
              <a:t>What was your </a:t>
            </a:r>
            <a:br>
              <a:rPr lang="en-US" sz="4800" dirty="0" smtClean="0">
                <a:solidFill>
                  <a:schemeClr val="accent1"/>
                </a:solidFill>
                <a:latin typeface="ITC Galliard LT Roman"/>
                <a:cs typeface="ITC Galliard LT Roman"/>
              </a:rPr>
            </a:br>
            <a:r>
              <a:rPr lang="en-US" sz="4800" dirty="0" smtClean="0">
                <a:solidFill>
                  <a:schemeClr val="accent1"/>
                </a:solidFill>
                <a:latin typeface="ITC Galliard LT Roman"/>
                <a:cs typeface="ITC Galliard LT Roman"/>
              </a:rPr>
              <a:t>first computer?</a:t>
            </a:r>
            <a:endParaRPr lang="en-US" sz="4800" dirty="0">
              <a:solidFill>
                <a:schemeClr val="accent1"/>
              </a:solidFill>
              <a:latin typeface="ITC Galliard LT Roman"/>
              <a:cs typeface="ITC Galliard LT Roman"/>
            </a:endParaRPr>
          </a:p>
        </p:txBody>
      </p:sp>
    </p:spTree>
    <p:extLst>
      <p:ext uri="{BB962C8B-B14F-4D97-AF65-F5344CB8AC3E}">
        <p14:creationId xmlns:p14="http://schemas.microsoft.com/office/powerpoint/2010/main" val="4248787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guzu.com/blog/wp-content/uploads/2013/06/sell-my-old-computer-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276600"/>
            <a:ext cx="4522914" cy="3276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upload.wikimedia.org/wikipedia/commons/3/34/Commodore-64-Comput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81000"/>
            <a:ext cx="5310482" cy="26297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1000" y="3276600"/>
            <a:ext cx="3429000" cy="1754326"/>
          </a:xfrm>
          <a:prstGeom prst="rect">
            <a:avLst/>
          </a:prstGeom>
          <a:noFill/>
        </p:spPr>
        <p:txBody>
          <a:bodyPr wrap="square" rtlCol="0">
            <a:spAutoFit/>
          </a:bodyPr>
          <a:lstStyle/>
          <a:p>
            <a:r>
              <a:rPr lang="en-US" sz="3600" b="1" dirty="0" smtClean="0"/>
              <a:t>Most of you remember these?? </a:t>
            </a:r>
            <a:endParaRPr lang="en-US" sz="3600" b="1" dirty="0"/>
          </a:p>
        </p:txBody>
      </p:sp>
    </p:spTree>
    <p:extLst>
      <p:ext uri="{BB962C8B-B14F-4D97-AF65-F5344CB8AC3E}">
        <p14:creationId xmlns:p14="http://schemas.microsoft.com/office/powerpoint/2010/main" val="334795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3800" y="154379"/>
            <a:ext cx="4953000" cy="1674421"/>
          </a:xfrm>
        </p:spPr>
        <p:txBody>
          <a:bodyPr>
            <a:normAutofit/>
          </a:bodyPr>
          <a:lstStyle/>
          <a:p>
            <a:pPr marL="137160" indent="0">
              <a:buNone/>
            </a:pPr>
            <a:r>
              <a:rPr lang="en-US" sz="3600" dirty="0" smtClean="0"/>
              <a:t>Or maybe these??</a:t>
            </a:r>
            <a:endParaRPr lang="en-US" sz="3600" dirty="0"/>
          </a:p>
        </p:txBody>
      </p:sp>
      <p:pic>
        <p:nvPicPr>
          <p:cNvPr id="1026" name="Picture 2" descr="Image result for desktop windows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
            <a:ext cx="2362200" cy="17693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regmedia.co.uk/2012/04/02/deskto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572" y="707076"/>
            <a:ext cx="4648200" cy="409575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Image result for ibm desktop ps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www.cpu-galaxy.at/complete_systems/IBM_PS2_model50Z_8550/IBM_PS2_Model50Z_855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831" y="1752600"/>
            <a:ext cx="3889169" cy="291687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860" y="5002852"/>
            <a:ext cx="5440139" cy="1778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9168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6" y="229423"/>
            <a:ext cx="8614424" cy="5902876"/>
          </a:xfrm>
        </p:spPr>
        <p:txBody>
          <a:bodyPr>
            <a:noAutofit/>
          </a:bodyPr>
          <a:lstStyle/>
          <a:p>
            <a:r>
              <a:rPr lang="en-US" sz="4800" dirty="0" smtClean="0">
                <a:solidFill>
                  <a:schemeClr val="accent1"/>
                </a:solidFill>
                <a:latin typeface="ITC Galliard LT Roman"/>
                <a:cs typeface="ITC Galliard LT Roman"/>
              </a:rPr>
              <a:t>What was its </a:t>
            </a:r>
            <a:br>
              <a:rPr lang="en-US" sz="4800" dirty="0" smtClean="0">
                <a:solidFill>
                  <a:schemeClr val="accent1"/>
                </a:solidFill>
                <a:latin typeface="ITC Galliard LT Roman"/>
                <a:cs typeface="ITC Galliard LT Roman"/>
              </a:rPr>
            </a:br>
            <a:r>
              <a:rPr lang="en-US" sz="4800" dirty="0" smtClean="0">
                <a:solidFill>
                  <a:schemeClr val="accent1"/>
                </a:solidFill>
                <a:latin typeface="ITC Galliard LT Roman"/>
                <a:cs typeface="ITC Galliard LT Roman"/>
              </a:rPr>
              <a:t>“</a:t>
            </a:r>
            <a:r>
              <a:rPr lang="en-US" sz="4800" dirty="0">
                <a:solidFill>
                  <a:schemeClr val="accent1"/>
                </a:solidFill>
                <a:latin typeface="ITC Galliard LT Roman"/>
                <a:cs typeface="ITC Galliard LT Roman"/>
              </a:rPr>
              <a:t>B</a:t>
            </a:r>
            <a:r>
              <a:rPr lang="en-US" sz="4800" dirty="0" smtClean="0">
                <a:solidFill>
                  <a:schemeClr val="accent1"/>
                </a:solidFill>
                <a:latin typeface="ITC Galliard LT Roman"/>
                <a:cs typeface="ITC Galliard LT Roman"/>
              </a:rPr>
              <a:t>ig Data” limit?</a:t>
            </a:r>
            <a:endParaRPr lang="en-US" sz="4800" dirty="0">
              <a:solidFill>
                <a:schemeClr val="accent1"/>
              </a:solidFill>
              <a:latin typeface="ITC Galliard LT Roman"/>
              <a:cs typeface="ITC Galliard LT Roman"/>
            </a:endParaRPr>
          </a:p>
        </p:txBody>
      </p:sp>
    </p:spTree>
    <p:extLst>
      <p:ext uri="{BB962C8B-B14F-4D97-AF65-F5344CB8AC3E}">
        <p14:creationId xmlns:p14="http://schemas.microsoft.com/office/powerpoint/2010/main" val="2642287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38200" y="-106428"/>
            <a:ext cx="7086600" cy="7157281"/>
          </a:xfrm>
          <a:prstGeom prst="rect">
            <a:avLst/>
          </a:prstGeom>
        </p:spPr>
      </p:pic>
    </p:spTree>
    <p:extLst>
      <p:ext uri="{BB962C8B-B14F-4D97-AF65-F5344CB8AC3E}">
        <p14:creationId xmlns:p14="http://schemas.microsoft.com/office/powerpoint/2010/main" val="1479112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6" y="229423"/>
            <a:ext cx="8614424" cy="5902876"/>
          </a:xfrm>
        </p:spPr>
        <p:txBody>
          <a:bodyPr>
            <a:noAutofit/>
          </a:bodyPr>
          <a:lstStyle/>
          <a:p>
            <a:r>
              <a:rPr lang="en-US" sz="4800" dirty="0" smtClean="0">
                <a:solidFill>
                  <a:srgbClr val="FFFFFF"/>
                </a:solidFill>
                <a:latin typeface="ITC Galliard LT Roman"/>
                <a:cs typeface="ITC Galliard LT Roman"/>
              </a:rPr>
              <a:t/>
            </a:r>
            <a:br>
              <a:rPr lang="en-US" sz="4800" dirty="0" smtClean="0">
                <a:solidFill>
                  <a:srgbClr val="FFFFFF"/>
                </a:solidFill>
                <a:latin typeface="ITC Galliard LT Roman"/>
                <a:cs typeface="ITC Galliard LT Roman"/>
              </a:rPr>
            </a:br>
            <a:r>
              <a:rPr lang="en-US" sz="4800" dirty="0">
                <a:solidFill>
                  <a:srgbClr val="FFFFFF"/>
                </a:solidFill>
                <a:latin typeface="ITC Galliard LT Roman"/>
                <a:cs typeface="ITC Galliard LT Roman"/>
              </a:rPr>
              <a:t/>
            </a:r>
            <a:br>
              <a:rPr lang="en-US" sz="4800" dirty="0">
                <a:solidFill>
                  <a:srgbClr val="FFFFFF"/>
                </a:solidFill>
                <a:latin typeface="ITC Galliard LT Roman"/>
                <a:cs typeface="ITC Galliard LT Roman"/>
              </a:rPr>
            </a:br>
            <a:r>
              <a:rPr lang="en-US" sz="4800" dirty="0" smtClean="0">
                <a:solidFill>
                  <a:srgbClr val="FFFFFF"/>
                </a:solidFill>
                <a:latin typeface="ITC Galliard LT Roman"/>
                <a:cs typeface="ITC Galliard LT Roman"/>
              </a:rPr>
              <a:t/>
            </a:r>
            <a:br>
              <a:rPr lang="en-US" sz="4800" dirty="0" smtClean="0">
                <a:solidFill>
                  <a:srgbClr val="FFFFFF"/>
                </a:solidFill>
                <a:latin typeface="ITC Galliard LT Roman"/>
                <a:cs typeface="ITC Galliard LT Roman"/>
              </a:rPr>
            </a:br>
            <a:r>
              <a:rPr lang="en-US" sz="4800" dirty="0">
                <a:solidFill>
                  <a:srgbClr val="FFFFFF"/>
                </a:solidFill>
                <a:latin typeface="ITC Galliard LT Roman"/>
                <a:cs typeface="ITC Galliard LT Roman"/>
              </a:rPr>
              <a:t/>
            </a:r>
            <a:br>
              <a:rPr lang="en-US" sz="4800" dirty="0">
                <a:solidFill>
                  <a:srgbClr val="FFFFFF"/>
                </a:solidFill>
                <a:latin typeface="ITC Galliard LT Roman"/>
                <a:cs typeface="ITC Galliard LT Roman"/>
              </a:rPr>
            </a:br>
            <a:r>
              <a:rPr lang="en-US" sz="4800" dirty="0" smtClean="0">
                <a:solidFill>
                  <a:srgbClr val="FFFFFF"/>
                </a:solidFill>
                <a:latin typeface="ITC Galliard LT Roman"/>
                <a:cs typeface="ITC Galliard LT Roman"/>
              </a:rPr>
              <a:t/>
            </a:r>
            <a:br>
              <a:rPr lang="en-US" sz="4800" dirty="0" smtClean="0">
                <a:solidFill>
                  <a:srgbClr val="FFFFFF"/>
                </a:solidFill>
                <a:latin typeface="ITC Galliard LT Roman"/>
                <a:cs typeface="ITC Galliard LT Roman"/>
              </a:rPr>
            </a:br>
            <a:r>
              <a:rPr lang="en-US" sz="4800" dirty="0" smtClean="0">
                <a:solidFill>
                  <a:schemeClr val="accent1"/>
                </a:solidFill>
                <a:latin typeface="ITC Galliard LT Roman"/>
                <a:cs typeface="ITC Galliard LT Roman"/>
              </a:rPr>
              <a:t>Let’s try again…</a:t>
            </a:r>
            <a:endParaRPr lang="en-US" sz="4800" dirty="0">
              <a:solidFill>
                <a:schemeClr val="accent1"/>
              </a:solidFill>
              <a:latin typeface="ITC Galliard LT Roman"/>
              <a:cs typeface="ITC Galliard LT Roman"/>
            </a:endParaRPr>
          </a:p>
        </p:txBody>
      </p:sp>
      <p:pic>
        <p:nvPicPr>
          <p:cNvPr id="3074" name="Picture 2" descr="http://www.thestoragealchemist.com/wp-content/uploads/2012/01/big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87477"/>
            <a:ext cx="5715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40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475268" y="808561"/>
            <a:ext cx="3122206" cy="5088193"/>
            <a:chOff x="5475268" y="808561"/>
            <a:chExt cx="3122206" cy="5088193"/>
          </a:xfrm>
        </p:grpSpPr>
        <p:grpSp>
          <p:nvGrpSpPr>
            <p:cNvPr id="2" name="Group 1"/>
            <p:cNvGrpSpPr/>
            <p:nvPr/>
          </p:nvGrpSpPr>
          <p:grpSpPr>
            <a:xfrm>
              <a:off x="5475268" y="808561"/>
              <a:ext cx="3122206" cy="5088193"/>
              <a:chOff x="5475268" y="808561"/>
              <a:chExt cx="3122206" cy="5088193"/>
            </a:xfrm>
          </p:grpSpPr>
          <p:pic>
            <p:nvPicPr>
              <p:cNvPr id="8" name="Picture 7"/>
              <p:cNvPicPr>
                <a:picLocks noChangeAspect="1"/>
              </p:cNvPicPr>
              <p:nvPr/>
            </p:nvPicPr>
            <p:blipFill>
              <a:blip r:embed="rId3"/>
              <a:stretch>
                <a:fillRect/>
              </a:stretch>
            </p:blipFill>
            <p:spPr>
              <a:xfrm>
                <a:off x="5475268" y="808561"/>
                <a:ext cx="3122206" cy="5088193"/>
              </a:xfrm>
              <a:prstGeom prst="rect">
                <a:avLst/>
              </a:prstGeom>
            </p:spPr>
          </p:pic>
          <p:pic>
            <p:nvPicPr>
              <p:cNvPr id="9" name="Picture 8"/>
              <p:cNvPicPr>
                <a:picLocks noChangeAspect="1"/>
              </p:cNvPicPr>
              <p:nvPr/>
            </p:nvPicPr>
            <p:blipFill>
              <a:blip r:embed="rId4"/>
              <a:stretch>
                <a:fillRect/>
              </a:stretch>
            </p:blipFill>
            <p:spPr>
              <a:xfrm>
                <a:off x="5792844" y="1517991"/>
                <a:ext cx="2433483" cy="3210688"/>
              </a:xfrm>
              <a:prstGeom prst="rect">
                <a:avLst/>
              </a:prstGeom>
            </p:spPr>
          </p:pic>
        </p:grpSp>
        <p:sp>
          <p:nvSpPr>
            <p:cNvPr id="10" name="Rectangle 9"/>
            <p:cNvSpPr/>
            <p:nvPr/>
          </p:nvSpPr>
          <p:spPr>
            <a:xfrm>
              <a:off x="5792839" y="4919811"/>
              <a:ext cx="2433482" cy="369332"/>
            </a:xfrm>
            <a:prstGeom prst="rect">
              <a:avLst/>
            </a:prstGeom>
          </p:spPr>
          <p:txBody>
            <a:bodyPr wrap="square">
              <a:spAutoFit/>
            </a:bodyPr>
            <a:lstStyle/>
            <a:p>
              <a:pPr algn="ctr" defTabSz="457200"/>
              <a:r>
                <a:rPr lang="en-US" dirty="0" smtClean="0">
                  <a:solidFill>
                    <a:prstClr val="black"/>
                  </a:solidFill>
                  <a:latin typeface="Avenir Light"/>
                  <a:cs typeface="Avenir Light"/>
                </a:rPr>
                <a:t>Byte </a:t>
              </a:r>
              <a:endParaRPr lang="en-US" dirty="0">
                <a:solidFill>
                  <a:prstClr val="black"/>
                </a:solidFill>
              </a:endParaRPr>
            </a:p>
          </p:txBody>
        </p:sp>
      </p:grpSp>
      <p:sp>
        <p:nvSpPr>
          <p:cNvPr id="11" name="Content Placeholder 2"/>
          <p:cNvSpPr>
            <a:spLocks noGrp="1"/>
          </p:cNvSpPr>
          <p:nvPr>
            <p:ph idx="1"/>
          </p:nvPr>
        </p:nvSpPr>
        <p:spPr>
          <a:xfrm>
            <a:off x="622193" y="1398367"/>
            <a:ext cx="7860296" cy="4315269"/>
          </a:xfrm>
        </p:spPr>
        <p:txBody>
          <a:bodyPr numCol="1" anchor="t">
            <a:noAutofit/>
          </a:bodyPr>
          <a:lstStyle/>
          <a:p>
            <a:pPr marL="0" indent="0">
              <a:buNone/>
            </a:pPr>
            <a:r>
              <a:rPr lang="en-US" b="1" dirty="0">
                <a:latin typeface="Avenir Book"/>
              </a:rPr>
              <a:t>Byte	   : one grain of </a:t>
            </a:r>
            <a:r>
              <a:rPr lang="en-US" b="1" dirty="0" smtClean="0">
                <a:latin typeface="Avenir Book"/>
              </a:rPr>
              <a:t>rice</a:t>
            </a:r>
            <a:endParaRPr lang="en-US" b="1" dirty="0">
              <a:latin typeface="Avenir Book"/>
            </a:endParaRPr>
          </a:p>
        </p:txBody>
      </p:sp>
    </p:spTree>
    <p:extLst>
      <p:ext uri="{BB962C8B-B14F-4D97-AF65-F5344CB8AC3E}">
        <p14:creationId xmlns:p14="http://schemas.microsoft.com/office/powerpoint/2010/main" val="2408658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2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000" fill="hold"/>
                                        <p:tgtEl>
                                          <p:spTgt spid="3"/>
                                        </p:tgtEl>
                                        <p:attrNameLst>
                                          <p:attrName>ppt_x</p:attrName>
                                        </p:attrNameLst>
                                      </p:cBhvr>
                                      <p:tavLst>
                                        <p:tav tm="0">
                                          <p:val>
                                            <p:strVal val="#ppt_x"/>
                                          </p:val>
                                        </p:tav>
                                        <p:tav tm="100000">
                                          <p:val>
                                            <p:strVal val="#ppt_x"/>
                                          </p:val>
                                        </p:tav>
                                      </p:tavLst>
                                    </p:anim>
                                    <p:anim calcmode="lin" valueType="num">
                                      <p:cBhvr additive="base">
                                        <p:cTn id="12"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622193" y="1398367"/>
            <a:ext cx="7860296" cy="4315269"/>
          </a:xfrm>
        </p:spPr>
        <p:txBody>
          <a:bodyPr numCol="1" anchor="t">
            <a:noAutofit/>
          </a:bodyPr>
          <a:lstStyle/>
          <a:p>
            <a:pPr marL="0" indent="0">
              <a:buNone/>
            </a:pPr>
            <a:r>
              <a:rPr lang="en-US" sz="2000" dirty="0" smtClean="0">
                <a:solidFill>
                  <a:schemeClr val="bg2">
                    <a:lumMod val="20000"/>
                    <a:lumOff val="80000"/>
                  </a:schemeClr>
                </a:solidFill>
                <a:latin typeface="Avenir Book"/>
              </a:rPr>
              <a:t>Byte </a:t>
            </a:r>
            <a:r>
              <a:rPr lang="en-US" sz="2000" dirty="0">
                <a:solidFill>
                  <a:schemeClr val="bg2">
                    <a:lumMod val="20000"/>
                    <a:lumOff val="80000"/>
                  </a:schemeClr>
                </a:solidFill>
                <a:latin typeface="Avenir Book"/>
              </a:rPr>
              <a:t>: one grain of rice</a:t>
            </a:r>
          </a:p>
          <a:p>
            <a:pPr marL="0" indent="0">
              <a:buNone/>
            </a:pPr>
            <a:r>
              <a:rPr lang="en-US" b="1" dirty="0" smtClean="0">
                <a:latin typeface="Avenir Book"/>
              </a:rPr>
              <a:t>Kilobyte </a:t>
            </a:r>
            <a:r>
              <a:rPr lang="en-US" b="1" dirty="0">
                <a:latin typeface="Avenir Book"/>
              </a:rPr>
              <a:t>: cup of </a:t>
            </a:r>
            <a:r>
              <a:rPr lang="en-US" b="1" dirty="0" smtClean="0">
                <a:latin typeface="Avenir Book"/>
              </a:rPr>
              <a:t>rice</a:t>
            </a:r>
            <a:endParaRPr lang="en-US" b="1" dirty="0">
              <a:latin typeface="Avenir Book"/>
            </a:endParaRPr>
          </a:p>
        </p:txBody>
      </p:sp>
      <p:grpSp>
        <p:nvGrpSpPr>
          <p:cNvPr id="3" name="Group 2"/>
          <p:cNvGrpSpPr/>
          <p:nvPr/>
        </p:nvGrpSpPr>
        <p:grpSpPr>
          <a:xfrm>
            <a:off x="5562600" y="762000"/>
            <a:ext cx="3122206" cy="5088193"/>
            <a:chOff x="6021794" y="287593"/>
            <a:chExt cx="3122206" cy="5088193"/>
          </a:xfrm>
        </p:grpSpPr>
        <p:grpSp>
          <p:nvGrpSpPr>
            <p:cNvPr id="2" name="Group 1"/>
            <p:cNvGrpSpPr/>
            <p:nvPr/>
          </p:nvGrpSpPr>
          <p:grpSpPr>
            <a:xfrm>
              <a:off x="6021794" y="287593"/>
              <a:ext cx="3122206" cy="5088193"/>
              <a:chOff x="10658862" y="-225191"/>
              <a:chExt cx="3122206" cy="5088193"/>
            </a:xfrm>
          </p:grpSpPr>
          <p:pic>
            <p:nvPicPr>
              <p:cNvPr id="8" name="Picture 7"/>
              <p:cNvPicPr>
                <a:picLocks noChangeAspect="1"/>
              </p:cNvPicPr>
              <p:nvPr/>
            </p:nvPicPr>
            <p:blipFill>
              <a:blip r:embed="rId3"/>
              <a:stretch>
                <a:fillRect/>
              </a:stretch>
            </p:blipFill>
            <p:spPr>
              <a:xfrm>
                <a:off x="10658862" y="-225191"/>
                <a:ext cx="3122206" cy="5088193"/>
              </a:xfrm>
              <a:prstGeom prst="rect">
                <a:avLst/>
              </a:prstGeom>
            </p:spPr>
          </p:pic>
          <p:pic>
            <p:nvPicPr>
              <p:cNvPr id="11" name="Picture 10"/>
              <p:cNvPicPr>
                <a:picLocks noChangeAspect="1"/>
              </p:cNvPicPr>
              <p:nvPr/>
            </p:nvPicPr>
            <p:blipFill>
              <a:blip r:embed="rId4"/>
              <a:stretch>
                <a:fillRect/>
              </a:stretch>
            </p:blipFill>
            <p:spPr>
              <a:xfrm>
                <a:off x="11003224" y="477816"/>
                <a:ext cx="2433482" cy="3222795"/>
              </a:xfrm>
              <a:prstGeom prst="rect">
                <a:avLst/>
              </a:prstGeom>
            </p:spPr>
          </p:pic>
        </p:grpSp>
        <p:sp>
          <p:nvSpPr>
            <p:cNvPr id="10" name="Rectangle 9"/>
            <p:cNvSpPr/>
            <p:nvPr/>
          </p:nvSpPr>
          <p:spPr>
            <a:xfrm>
              <a:off x="6339117" y="4495800"/>
              <a:ext cx="2433482" cy="369332"/>
            </a:xfrm>
            <a:prstGeom prst="rect">
              <a:avLst/>
            </a:prstGeom>
          </p:spPr>
          <p:txBody>
            <a:bodyPr wrap="square">
              <a:spAutoFit/>
            </a:bodyPr>
            <a:lstStyle/>
            <a:p>
              <a:pPr algn="ctr" defTabSz="457200"/>
              <a:r>
                <a:rPr lang="en-US" dirty="0" smtClean="0">
                  <a:solidFill>
                    <a:prstClr val="black"/>
                  </a:solidFill>
                  <a:latin typeface="Avenir Light"/>
                  <a:cs typeface="Avenir Light"/>
                </a:rPr>
                <a:t>Kilobyte</a:t>
              </a:r>
              <a:endParaRPr lang="en-US" dirty="0">
                <a:solidFill>
                  <a:prstClr val="black"/>
                </a:solidFill>
              </a:endParaRPr>
            </a:p>
          </p:txBody>
        </p:sp>
      </p:grpSp>
    </p:spTree>
    <p:extLst>
      <p:ext uri="{BB962C8B-B14F-4D97-AF65-F5344CB8AC3E}">
        <p14:creationId xmlns:p14="http://schemas.microsoft.com/office/powerpoint/2010/main" val="846989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 calcmode="lin" valueType="num">
                                      <p:cBhvr additive="base">
                                        <p:cTn id="12"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12">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ppt_x"/>
                                          </p:val>
                                        </p:tav>
                                        <p:tav tm="100000">
                                          <p:val>
                                            <p:strVal val="#ppt_x"/>
                                          </p:val>
                                        </p:tav>
                                      </p:tavLst>
                                    </p:anim>
                                    <p:anim calcmode="lin" valueType="num">
                                      <p:cBhvr additive="base">
                                        <p:cTn id="17"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75268" y="808561"/>
            <a:ext cx="3122206" cy="5088193"/>
            <a:chOff x="5475268" y="808561"/>
            <a:chExt cx="3122206" cy="5088193"/>
          </a:xfrm>
        </p:grpSpPr>
        <p:pic>
          <p:nvPicPr>
            <p:cNvPr id="8" name="Picture 7"/>
            <p:cNvPicPr>
              <a:picLocks noChangeAspect="1"/>
            </p:cNvPicPr>
            <p:nvPr/>
          </p:nvPicPr>
          <p:blipFill>
            <a:blip r:embed="rId3"/>
            <a:stretch>
              <a:fillRect/>
            </a:stretch>
          </p:blipFill>
          <p:spPr>
            <a:xfrm>
              <a:off x="5475268" y="808561"/>
              <a:ext cx="3122206" cy="5088193"/>
            </a:xfrm>
            <a:prstGeom prst="rect">
              <a:avLst/>
            </a:prstGeom>
          </p:spPr>
        </p:pic>
        <p:grpSp>
          <p:nvGrpSpPr>
            <p:cNvPr id="2" name="Group 1"/>
            <p:cNvGrpSpPr/>
            <p:nvPr/>
          </p:nvGrpSpPr>
          <p:grpSpPr>
            <a:xfrm>
              <a:off x="5792839" y="1558164"/>
              <a:ext cx="2433482" cy="3730979"/>
              <a:chOff x="5792839" y="1558164"/>
              <a:chExt cx="2433482" cy="3730979"/>
            </a:xfrm>
          </p:grpSpPr>
          <p:sp>
            <p:nvSpPr>
              <p:cNvPr id="10" name="Rectangle 9"/>
              <p:cNvSpPr/>
              <p:nvPr/>
            </p:nvSpPr>
            <p:spPr>
              <a:xfrm>
                <a:off x="5792839" y="4919811"/>
                <a:ext cx="2433482" cy="369332"/>
              </a:xfrm>
              <a:prstGeom prst="rect">
                <a:avLst/>
              </a:prstGeom>
            </p:spPr>
            <p:txBody>
              <a:bodyPr wrap="square">
                <a:spAutoFit/>
              </a:bodyPr>
              <a:lstStyle/>
              <a:p>
                <a:pPr algn="ctr" defTabSz="457200"/>
                <a:r>
                  <a:rPr lang="en-US" dirty="0" smtClean="0">
                    <a:solidFill>
                      <a:prstClr val="black"/>
                    </a:solidFill>
                    <a:latin typeface="Avenir Light"/>
                    <a:cs typeface="Avenir Light"/>
                  </a:rPr>
                  <a:t>Megabyte</a:t>
                </a:r>
                <a:endParaRPr lang="en-US" dirty="0">
                  <a:solidFill>
                    <a:prstClr val="black"/>
                  </a:solidFill>
                </a:endParaRPr>
              </a:p>
            </p:txBody>
          </p:sp>
          <p:pic>
            <p:nvPicPr>
              <p:cNvPr id="3" name="Picture 2"/>
              <p:cNvPicPr>
                <a:picLocks noChangeAspect="1"/>
              </p:cNvPicPr>
              <p:nvPr/>
            </p:nvPicPr>
            <p:blipFill>
              <a:blip r:embed="rId4"/>
              <a:stretch>
                <a:fillRect/>
              </a:stretch>
            </p:blipFill>
            <p:spPr>
              <a:xfrm>
                <a:off x="5837095" y="1558164"/>
                <a:ext cx="769545" cy="1016000"/>
              </a:xfrm>
              <a:prstGeom prst="rect">
                <a:avLst/>
              </a:prstGeom>
            </p:spPr>
          </p:pic>
          <p:pic>
            <p:nvPicPr>
              <p:cNvPr id="20" name="Picture 19"/>
              <p:cNvPicPr>
                <a:picLocks noChangeAspect="1"/>
              </p:cNvPicPr>
              <p:nvPr/>
            </p:nvPicPr>
            <p:blipFill>
              <a:blip r:embed="rId4"/>
              <a:stretch>
                <a:fillRect/>
              </a:stretch>
            </p:blipFill>
            <p:spPr>
              <a:xfrm>
                <a:off x="6639577" y="1558164"/>
                <a:ext cx="769545" cy="1016000"/>
              </a:xfrm>
              <a:prstGeom prst="rect">
                <a:avLst/>
              </a:prstGeom>
            </p:spPr>
          </p:pic>
          <p:pic>
            <p:nvPicPr>
              <p:cNvPr id="21" name="Picture 20"/>
              <p:cNvPicPr>
                <a:picLocks noChangeAspect="1"/>
              </p:cNvPicPr>
              <p:nvPr/>
            </p:nvPicPr>
            <p:blipFill>
              <a:blip r:embed="rId4"/>
              <a:stretch>
                <a:fillRect/>
              </a:stretch>
            </p:blipFill>
            <p:spPr>
              <a:xfrm>
                <a:off x="7437582" y="1558164"/>
                <a:ext cx="769545" cy="1016000"/>
              </a:xfrm>
              <a:prstGeom prst="rect">
                <a:avLst/>
              </a:prstGeom>
            </p:spPr>
          </p:pic>
          <p:pic>
            <p:nvPicPr>
              <p:cNvPr id="22" name="Picture 21"/>
              <p:cNvPicPr>
                <a:picLocks noChangeAspect="1"/>
              </p:cNvPicPr>
              <p:nvPr/>
            </p:nvPicPr>
            <p:blipFill>
              <a:blip r:embed="rId4"/>
              <a:stretch>
                <a:fillRect/>
              </a:stretch>
            </p:blipFill>
            <p:spPr>
              <a:xfrm>
                <a:off x="5837095" y="2619529"/>
                <a:ext cx="769545" cy="1016000"/>
              </a:xfrm>
              <a:prstGeom prst="rect">
                <a:avLst/>
              </a:prstGeom>
            </p:spPr>
          </p:pic>
          <p:pic>
            <p:nvPicPr>
              <p:cNvPr id="23" name="Picture 22"/>
              <p:cNvPicPr>
                <a:picLocks noChangeAspect="1"/>
              </p:cNvPicPr>
              <p:nvPr/>
            </p:nvPicPr>
            <p:blipFill>
              <a:blip r:embed="rId4"/>
              <a:stretch>
                <a:fillRect/>
              </a:stretch>
            </p:blipFill>
            <p:spPr>
              <a:xfrm>
                <a:off x="6639577" y="2619529"/>
                <a:ext cx="769545" cy="1016000"/>
              </a:xfrm>
              <a:prstGeom prst="rect">
                <a:avLst/>
              </a:prstGeom>
            </p:spPr>
          </p:pic>
          <p:pic>
            <p:nvPicPr>
              <p:cNvPr id="24" name="Picture 23"/>
              <p:cNvPicPr>
                <a:picLocks noChangeAspect="1"/>
              </p:cNvPicPr>
              <p:nvPr/>
            </p:nvPicPr>
            <p:blipFill>
              <a:blip r:embed="rId4"/>
              <a:stretch>
                <a:fillRect/>
              </a:stretch>
            </p:blipFill>
            <p:spPr>
              <a:xfrm>
                <a:off x="7437582" y="2619529"/>
                <a:ext cx="769545" cy="1016000"/>
              </a:xfrm>
              <a:prstGeom prst="rect">
                <a:avLst/>
              </a:prstGeom>
            </p:spPr>
          </p:pic>
          <p:pic>
            <p:nvPicPr>
              <p:cNvPr id="25" name="Picture 24"/>
              <p:cNvPicPr>
                <a:picLocks noChangeAspect="1"/>
              </p:cNvPicPr>
              <p:nvPr/>
            </p:nvPicPr>
            <p:blipFill>
              <a:blip r:embed="rId4"/>
              <a:stretch>
                <a:fillRect/>
              </a:stretch>
            </p:blipFill>
            <p:spPr>
              <a:xfrm>
                <a:off x="5837095" y="3675155"/>
                <a:ext cx="769545" cy="1016000"/>
              </a:xfrm>
              <a:prstGeom prst="rect">
                <a:avLst/>
              </a:prstGeom>
            </p:spPr>
          </p:pic>
          <p:pic>
            <p:nvPicPr>
              <p:cNvPr id="26" name="Picture 25"/>
              <p:cNvPicPr>
                <a:picLocks noChangeAspect="1"/>
              </p:cNvPicPr>
              <p:nvPr/>
            </p:nvPicPr>
            <p:blipFill>
              <a:blip r:embed="rId4"/>
              <a:stretch>
                <a:fillRect/>
              </a:stretch>
            </p:blipFill>
            <p:spPr>
              <a:xfrm>
                <a:off x="6639577" y="3675155"/>
                <a:ext cx="769545" cy="1016000"/>
              </a:xfrm>
              <a:prstGeom prst="rect">
                <a:avLst/>
              </a:prstGeom>
            </p:spPr>
          </p:pic>
        </p:grpSp>
      </p:grpSp>
      <p:sp>
        <p:nvSpPr>
          <p:cNvPr id="17" name="Content Placeholder 2"/>
          <p:cNvSpPr>
            <a:spLocks noGrp="1"/>
          </p:cNvSpPr>
          <p:nvPr>
            <p:ph idx="1"/>
          </p:nvPr>
        </p:nvSpPr>
        <p:spPr>
          <a:xfrm>
            <a:off x="622193" y="1398367"/>
            <a:ext cx="7860296" cy="4315269"/>
          </a:xfrm>
        </p:spPr>
        <p:txBody>
          <a:bodyPr numCol="1" anchor="t">
            <a:noAutofit/>
          </a:bodyPr>
          <a:lstStyle/>
          <a:p>
            <a:pPr marL="0" indent="0">
              <a:buNone/>
            </a:pPr>
            <a:r>
              <a:rPr lang="en-US" sz="1800" b="1" dirty="0">
                <a:solidFill>
                  <a:schemeClr val="bg2">
                    <a:lumMod val="20000"/>
                    <a:lumOff val="80000"/>
                  </a:schemeClr>
                </a:solidFill>
                <a:latin typeface="Avenir Book"/>
              </a:rPr>
              <a:t>Byte	   : one grain of rice</a:t>
            </a:r>
          </a:p>
          <a:p>
            <a:pPr marL="0" indent="0">
              <a:buNone/>
            </a:pPr>
            <a:r>
              <a:rPr lang="en-US" sz="1800" b="1" dirty="0">
                <a:solidFill>
                  <a:schemeClr val="bg2">
                    <a:lumMod val="20000"/>
                    <a:lumOff val="80000"/>
                  </a:schemeClr>
                </a:solidFill>
                <a:latin typeface="Avenir Book"/>
              </a:rPr>
              <a:t>Kilobyte	   : cup of rice</a:t>
            </a:r>
          </a:p>
          <a:p>
            <a:pPr marL="0" indent="0">
              <a:buNone/>
            </a:pPr>
            <a:r>
              <a:rPr lang="en-US" sz="2400" b="1" dirty="0">
                <a:latin typeface="Avenir Book"/>
              </a:rPr>
              <a:t>Megabyte : 8 bags of </a:t>
            </a:r>
            <a:r>
              <a:rPr lang="en-US" sz="2400" b="1" dirty="0" smtClean="0">
                <a:latin typeface="Avenir Book"/>
              </a:rPr>
              <a:t>rice</a:t>
            </a:r>
            <a:endParaRPr lang="en-US" sz="2400" b="1" dirty="0">
              <a:latin typeface="Avenir Book"/>
            </a:endParaRPr>
          </a:p>
        </p:txBody>
      </p:sp>
    </p:spTree>
    <p:extLst>
      <p:ext uri="{BB962C8B-B14F-4D97-AF65-F5344CB8AC3E}">
        <p14:creationId xmlns:p14="http://schemas.microsoft.com/office/powerpoint/2010/main" val="2734121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 calcmode="lin" valueType="num">
                                      <p:cBhvr additive="base">
                                        <p:cTn id="17"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1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1000" fill="hold"/>
                                        <p:tgtEl>
                                          <p:spTgt spid="4"/>
                                        </p:tgtEl>
                                        <p:attrNameLst>
                                          <p:attrName>ppt_x</p:attrName>
                                        </p:attrNameLst>
                                      </p:cBhvr>
                                      <p:tavLst>
                                        <p:tav tm="0">
                                          <p:val>
                                            <p:strVal val="#ppt_x"/>
                                          </p:val>
                                        </p:tav>
                                        <p:tav tm="100000">
                                          <p:val>
                                            <p:strVal val="#ppt_x"/>
                                          </p:val>
                                        </p:tav>
                                      </p:tavLst>
                                    </p:anim>
                                    <p:anim calcmode="lin" valueType="num">
                                      <p:cBhvr additive="base">
                                        <p:cTn id="22"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75268" y="808561"/>
            <a:ext cx="3122206" cy="5088193"/>
            <a:chOff x="5475268" y="808561"/>
            <a:chExt cx="3122206" cy="5088193"/>
          </a:xfrm>
        </p:grpSpPr>
        <p:pic>
          <p:nvPicPr>
            <p:cNvPr id="8" name="Picture 7"/>
            <p:cNvPicPr>
              <a:picLocks noChangeAspect="1"/>
            </p:cNvPicPr>
            <p:nvPr/>
          </p:nvPicPr>
          <p:blipFill>
            <a:blip r:embed="rId3"/>
            <a:stretch>
              <a:fillRect/>
            </a:stretch>
          </p:blipFill>
          <p:spPr>
            <a:xfrm>
              <a:off x="5475268" y="808561"/>
              <a:ext cx="3122206" cy="5088193"/>
            </a:xfrm>
            <a:prstGeom prst="rect">
              <a:avLst/>
            </a:prstGeom>
          </p:spPr>
        </p:pic>
        <p:sp>
          <p:nvSpPr>
            <p:cNvPr id="10" name="Rectangle 9"/>
            <p:cNvSpPr/>
            <p:nvPr/>
          </p:nvSpPr>
          <p:spPr>
            <a:xfrm>
              <a:off x="5792839" y="4919811"/>
              <a:ext cx="2433482" cy="369332"/>
            </a:xfrm>
            <a:prstGeom prst="rect">
              <a:avLst/>
            </a:prstGeom>
          </p:spPr>
          <p:txBody>
            <a:bodyPr wrap="square">
              <a:spAutoFit/>
            </a:bodyPr>
            <a:lstStyle/>
            <a:p>
              <a:pPr algn="ctr" defTabSz="457200"/>
              <a:r>
                <a:rPr lang="en-US" dirty="0" smtClean="0">
                  <a:solidFill>
                    <a:prstClr val="black"/>
                  </a:solidFill>
                  <a:latin typeface="Avenir Light"/>
                  <a:cs typeface="Avenir Light"/>
                </a:rPr>
                <a:t>Gigabyte</a:t>
              </a:r>
              <a:endParaRPr lang="en-US" dirty="0">
                <a:solidFill>
                  <a:prstClr val="black"/>
                </a:solidFill>
              </a:endParaRPr>
            </a:p>
          </p:txBody>
        </p:sp>
        <p:pic>
          <p:nvPicPr>
            <p:cNvPr id="2" name="Picture 1"/>
            <p:cNvPicPr>
              <a:picLocks noChangeAspect="1"/>
            </p:cNvPicPr>
            <p:nvPr/>
          </p:nvPicPr>
          <p:blipFill>
            <a:blip r:embed="rId4"/>
            <a:stretch>
              <a:fillRect/>
            </a:stretch>
          </p:blipFill>
          <p:spPr>
            <a:xfrm>
              <a:off x="5817421" y="2343356"/>
              <a:ext cx="2392512" cy="1562237"/>
            </a:xfrm>
            <a:prstGeom prst="rect">
              <a:avLst/>
            </a:prstGeom>
          </p:spPr>
        </p:pic>
        <p:pic>
          <p:nvPicPr>
            <p:cNvPr id="3" name="Picture 2"/>
            <p:cNvPicPr>
              <a:picLocks noChangeAspect="1"/>
            </p:cNvPicPr>
            <p:nvPr/>
          </p:nvPicPr>
          <p:blipFill>
            <a:blip r:embed="rId5"/>
            <a:stretch>
              <a:fillRect/>
            </a:stretch>
          </p:blipFill>
          <p:spPr>
            <a:xfrm>
              <a:off x="5817435" y="1529463"/>
              <a:ext cx="2392513" cy="852132"/>
            </a:xfrm>
            <a:prstGeom prst="rect">
              <a:avLst/>
            </a:prstGeom>
          </p:spPr>
        </p:pic>
        <p:pic>
          <p:nvPicPr>
            <p:cNvPr id="12" name="Picture 11"/>
            <p:cNvPicPr>
              <a:picLocks noChangeAspect="1"/>
            </p:cNvPicPr>
            <p:nvPr/>
          </p:nvPicPr>
          <p:blipFill>
            <a:blip r:embed="rId5"/>
            <a:stretch>
              <a:fillRect/>
            </a:stretch>
          </p:blipFill>
          <p:spPr>
            <a:xfrm>
              <a:off x="5817435" y="3873915"/>
              <a:ext cx="2392513" cy="852132"/>
            </a:xfrm>
            <a:prstGeom prst="rect">
              <a:avLst/>
            </a:prstGeom>
          </p:spPr>
        </p:pic>
      </p:grpSp>
      <p:sp>
        <p:nvSpPr>
          <p:cNvPr id="13" name="Content Placeholder 2"/>
          <p:cNvSpPr>
            <a:spLocks noGrp="1"/>
          </p:cNvSpPr>
          <p:nvPr>
            <p:ph idx="1"/>
          </p:nvPr>
        </p:nvSpPr>
        <p:spPr>
          <a:xfrm>
            <a:off x="622193" y="1398367"/>
            <a:ext cx="7860296" cy="4315269"/>
          </a:xfrm>
        </p:spPr>
        <p:txBody>
          <a:bodyPr numCol="1" anchor="t">
            <a:noAutofit/>
          </a:bodyPr>
          <a:lstStyle/>
          <a:p>
            <a:pPr marL="0" indent="0">
              <a:buNone/>
            </a:pPr>
            <a:r>
              <a:rPr lang="en-US" sz="2000" dirty="0">
                <a:solidFill>
                  <a:schemeClr val="bg2">
                    <a:lumMod val="20000"/>
                    <a:lumOff val="80000"/>
                  </a:schemeClr>
                </a:solidFill>
                <a:latin typeface="Avenir Book"/>
              </a:rPr>
              <a:t>Byte	   : one grain of rice</a:t>
            </a:r>
          </a:p>
          <a:p>
            <a:pPr marL="0" indent="0">
              <a:buNone/>
            </a:pPr>
            <a:r>
              <a:rPr lang="en-US" sz="2000" dirty="0">
                <a:solidFill>
                  <a:schemeClr val="bg2">
                    <a:lumMod val="20000"/>
                    <a:lumOff val="80000"/>
                  </a:schemeClr>
                </a:solidFill>
                <a:latin typeface="Avenir Book"/>
              </a:rPr>
              <a:t>Kilobyte	   : cup of rice</a:t>
            </a:r>
          </a:p>
          <a:p>
            <a:pPr marL="0" indent="0">
              <a:buNone/>
            </a:pPr>
            <a:r>
              <a:rPr lang="en-US" sz="2000" dirty="0">
                <a:solidFill>
                  <a:schemeClr val="bg2">
                    <a:lumMod val="20000"/>
                    <a:lumOff val="80000"/>
                  </a:schemeClr>
                </a:solidFill>
                <a:latin typeface="Avenir Book"/>
              </a:rPr>
              <a:t>Megabyte : 8 bags of rice</a:t>
            </a:r>
          </a:p>
          <a:p>
            <a:pPr marL="0" indent="0">
              <a:buNone/>
            </a:pPr>
            <a:r>
              <a:rPr lang="en-US" b="1" dirty="0">
                <a:latin typeface="Avenir Book"/>
              </a:rPr>
              <a:t>Gigabyte   : 3 Semi </a:t>
            </a:r>
            <a:r>
              <a:rPr lang="en-US" b="1" dirty="0" smtClean="0">
                <a:latin typeface="Avenir Book"/>
              </a:rPr>
              <a:t>trucks</a:t>
            </a:r>
            <a:endParaRPr lang="en-US" b="1" dirty="0">
              <a:latin typeface="Avenir Book"/>
            </a:endParaRPr>
          </a:p>
        </p:txBody>
      </p:sp>
    </p:spTree>
    <p:extLst>
      <p:ext uri="{BB962C8B-B14F-4D97-AF65-F5344CB8AC3E}">
        <p14:creationId xmlns:p14="http://schemas.microsoft.com/office/powerpoint/2010/main" val="631427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 calcmode="lin" valueType="num">
                                      <p:cBhvr additive="base">
                                        <p:cTn id="12"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 calcmode="lin" valueType="num">
                                      <p:cBhvr additive="base">
                                        <p:cTn id="22"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1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Refection Essay &amp; Final Exam</a:t>
            </a:r>
            <a:endParaRPr lang="en-US" dirty="0"/>
          </a:p>
        </p:txBody>
      </p:sp>
      <p:sp>
        <p:nvSpPr>
          <p:cNvPr id="3" name="Content Placeholder 2"/>
          <p:cNvSpPr>
            <a:spLocks noGrp="1"/>
          </p:cNvSpPr>
          <p:nvPr>
            <p:ph idx="1"/>
          </p:nvPr>
        </p:nvSpPr>
        <p:spPr>
          <a:xfrm>
            <a:off x="457200" y="1600200"/>
            <a:ext cx="8534400" cy="4709160"/>
          </a:xfrm>
        </p:spPr>
        <p:txBody>
          <a:bodyPr/>
          <a:lstStyle/>
          <a:p>
            <a:pPr marL="137160" indent="0">
              <a:buNone/>
            </a:pPr>
            <a:endParaRPr lang="en-US" dirty="0"/>
          </a:p>
          <a:p>
            <a:r>
              <a:rPr lang="en-US" dirty="0" smtClean="0"/>
              <a:t>Your </a:t>
            </a:r>
            <a:r>
              <a:rPr lang="en-US" dirty="0"/>
              <a:t>Final Exam will ONLY be released to you after you submit your reflection essay on D2L. </a:t>
            </a:r>
            <a:endParaRPr lang="en-US" dirty="0" smtClean="0"/>
          </a:p>
          <a:p>
            <a:r>
              <a:rPr lang="en-US" dirty="0" smtClean="0"/>
              <a:t>Reflection essay is worth 5% of grade</a:t>
            </a:r>
          </a:p>
          <a:p>
            <a:pPr marL="137160" indent="0">
              <a:buNone/>
            </a:pPr>
            <a:endParaRPr lang="en-US" dirty="0" smtClean="0"/>
          </a:p>
          <a:p>
            <a:r>
              <a:rPr lang="en-US" dirty="0" smtClean="0"/>
              <a:t>It is meant for your own benefit. KEEP a COPY!</a:t>
            </a:r>
          </a:p>
          <a:p>
            <a:endParaRPr lang="en-US" dirty="0" smtClean="0"/>
          </a:p>
          <a:p>
            <a:r>
              <a:rPr lang="en-US" dirty="0" smtClean="0"/>
              <a:t>Final Exam is similar to your memos. </a:t>
            </a:r>
            <a:endParaRPr lang="en-US" dirty="0"/>
          </a:p>
        </p:txBody>
      </p:sp>
    </p:spTree>
    <p:extLst>
      <p:ext uri="{BB962C8B-B14F-4D97-AF65-F5344CB8AC3E}">
        <p14:creationId xmlns:p14="http://schemas.microsoft.com/office/powerpoint/2010/main" val="67150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62083" y="340031"/>
            <a:ext cx="4734317" cy="5373604"/>
            <a:chOff x="4562083" y="340031"/>
            <a:chExt cx="4734317" cy="5373604"/>
          </a:xfrm>
        </p:grpSpPr>
        <p:pic>
          <p:nvPicPr>
            <p:cNvPr id="12" name="Picture 11"/>
            <p:cNvPicPr>
              <a:picLocks noChangeAspect="1"/>
            </p:cNvPicPr>
            <p:nvPr/>
          </p:nvPicPr>
          <p:blipFill>
            <a:blip r:embed="rId3"/>
            <a:stretch>
              <a:fillRect/>
            </a:stretch>
          </p:blipFill>
          <p:spPr>
            <a:xfrm>
              <a:off x="4562083" y="340031"/>
              <a:ext cx="4734317" cy="5373604"/>
            </a:xfrm>
            <a:prstGeom prst="rect">
              <a:avLst/>
            </a:prstGeom>
          </p:spPr>
        </p:pic>
        <p:sp>
          <p:nvSpPr>
            <p:cNvPr id="13" name="Rectangle 12"/>
            <p:cNvSpPr/>
            <p:nvPr/>
          </p:nvSpPr>
          <p:spPr>
            <a:xfrm>
              <a:off x="6022258" y="4606357"/>
              <a:ext cx="2433482" cy="369332"/>
            </a:xfrm>
            <a:prstGeom prst="rect">
              <a:avLst/>
            </a:prstGeom>
          </p:spPr>
          <p:txBody>
            <a:bodyPr wrap="square">
              <a:spAutoFit/>
            </a:bodyPr>
            <a:lstStyle/>
            <a:p>
              <a:pPr algn="ctr" defTabSz="457200"/>
              <a:r>
                <a:rPr lang="en-US" dirty="0" smtClean="0">
                  <a:solidFill>
                    <a:prstClr val="black"/>
                  </a:solidFill>
                  <a:latin typeface="Avenir Light"/>
                  <a:cs typeface="Avenir Light"/>
                </a:rPr>
                <a:t>Terabyte</a:t>
              </a:r>
              <a:endParaRPr lang="en-US" dirty="0">
                <a:solidFill>
                  <a:prstClr val="black"/>
                </a:solidFill>
              </a:endParaRPr>
            </a:p>
          </p:txBody>
        </p:sp>
      </p:grpSp>
      <p:sp>
        <p:nvSpPr>
          <p:cNvPr id="9" name="Content Placeholder 2"/>
          <p:cNvSpPr>
            <a:spLocks noGrp="1"/>
          </p:cNvSpPr>
          <p:nvPr>
            <p:ph idx="1"/>
          </p:nvPr>
        </p:nvSpPr>
        <p:spPr>
          <a:xfrm>
            <a:off x="622193" y="1398367"/>
            <a:ext cx="7860296" cy="4315269"/>
          </a:xfrm>
        </p:spPr>
        <p:txBody>
          <a:bodyPr numCol="1" anchor="t">
            <a:noAutofit/>
          </a:bodyPr>
          <a:lstStyle/>
          <a:p>
            <a:pPr marL="0" indent="0">
              <a:buNone/>
            </a:pPr>
            <a:r>
              <a:rPr lang="en-US" sz="1800" dirty="0">
                <a:solidFill>
                  <a:schemeClr val="bg2">
                    <a:lumMod val="20000"/>
                    <a:lumOff val="80000"/>
                  </a:schemeClr>
                </a:solidFill>
                <a:latin typeface="Avenir Book"/>
              </a:rPr>
              <a:t>Byte	   : one grain of rice</a:t>
            </a:r>
          </a:p>
          <a:p>
            <a:pPr marL="0" indent="0">
              <a:buNone/>
            </a:pPr>
            <a:r>
              <a:rPr lang="en-US" sz="1800" dirty="0">
                <a:solidFill>
                  <a:schemeClr val="bg2">
                    <a:lumMod val="20000"/>
                    <a:lumOff val="80000"/>
                  </a:schemeClr>
                </a:solidFill>
                <a:latin typeface="Avenir Book"/>
              </a:rPr>
              <a:t>Kilobyte	   : cup of rice</a:t>
            </a:r>
          </a:p>
          <a:p>
            <a:pPr marL="0" indent="0">
              <a:buNone/>
            </a:pPr>
            <a:r>
              <a:rPr lang="en-US" sz="1800" dirty="0">
                <a:solidFill>
                  <a:schemeClr val="bg2">
                    <a:lumMod val="20000"/>
                    <a:lumOff val="80000"/>
                  </a:schemeClr>
                </a:solidFill>
                <a:latin typeface="Avenir Book"/>
              </a:rPr>
              <a:t>Megabyte : 8 bags of rice</a:t>
            </a:r>
          </a:p>
          <a:p>
            <a:pPr marL="0" indent="0">
              <a:buNone/>
            </a:pPr>
            <a:r>
              <a:rPr lang="en-US" sz="1800" dirty="0">
                <a:solidFill>
                  <a:schemeClr val="bg2">
                    <a:lumMod val="20000"/>
                    <a:lumOff val="80000"/>
                  </a:schemeClr>
                </a:solidFill>
                <a:latin typeface="Avenir Book"/>
              </a:rPr>
              <a:t>Gigabyte   : 3 Semi </a:t>
            </a:r>
            <a:r>
              <a:rPr lang="en-US" sz="1800" dirty="0" smtClean="0">
                <a:solidFill>
                  <a:schemeClr val="bg2">
                    <a:lumMod val="20000"/>
                    <a:lumOff val="80000"/>
                  </a:schemeClr>
                </a:solidFill>
                <a:latin typeface="Avenir Book"/>
              </a:rPr>
              <a:t>trucks</a:t>
            </a:r>
          </a:p>
          <a:p>
            <a:pPr marL="0" indent="0">
              <a:buNone/>
            </a:pPr>
            <a:r>
              <a:rPr lang="en-US" sz="2400" b="1" dirty="0" smtClean="0">
                <a:latin typeface="Avenir Book"/>
              </a:rPr>
              <a:t>Terabyte : 2 Container Ships</a:t>
            </a:r>
            <a:endParaRPr lang="en-US" sz="2400" b="1" dirty="0">
              <a:latin typeface="Avenir Book"/>
            </a:endParaRPr>
          </a:p>
        </p:txBody>
      </p:sp>
    </p:spTree>
    <p:extLst>
      <p:ext uri="{BB962C8B-B14F-4D97-AF65-F5344CB8AC3E}">
        <p14:creationId xmlns:p14="http://schemas.microsoft.com/office/powerpoint/2010/main" val="113446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 calcmode="lin" valueType="num">
                                      <p:cBhvr additive="base">
                                        <p:cTn id="1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 calcmode="lin" valueType="num">
                                      <p:cBhvr additive="base">
                                        <p:cTn id="22"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000" fill="hold"/>
                                        <p:tgtEl>
                                          <p:spTgt spid="2"/>
                                        </p:tgtEl>
                                        <p:attrNameLst>
                                          <p:attrName>ppt_x</p:attrName>
                                        </p:attrNameLst>
                                      </p:cBhvr>
                                      <p:tavLst>
                                        <p:tav tm="0">
                                          <p:val>
                                            <p:strVal val="#ppt_x"/>
                                          </p:val>
                                        </p:tav>
                                        <p:tav tm="100000">
                                          <p:val>
                                            <p:strVal val="#ppt_x"/>
                                          </p:val>
                                        </p:tav>
                                      </p:tavLst>
                                    </p:anim>
                                    <p:anim calcmode="lin" valueType="num">
                                      <p:cBhvr additive="base">
                                        <p:cTn id="3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825613" y="751386"/>
            <a:ext cx="3013587" cy="5071503"/>
            <a:chOff x="5825613" y="751386"/>
            <a:chExt cx="3013587" cy="5071503"/>
          </a:xfrm>
        </p:grpSpPr>
        <p:pic>
          <p:nvPicPr>
            <p:cNvPr id="2" name="Picture 1"/>
            <p:cNvPicPr>
              <a:picLocks noChangeAspect="1"/>
            </p:cNvPicPr>
            <p:nvPr/>
          </p:nvPicPr>
          <p:blipFill>
            <a:blip r:embed="rId3"/>
            <a:stretch>
              <a:fillRect/>
            </a:stretch>
          </p:blipFill>
          <p:spPr>
            <a:xfrm>
              <a:off x="5873135" y="751386"/>
              <a:ext cx="2966065" cy="5071503"/>
            </a:xfrm>
            <a:prstGeom prst="rect">
              <a:avLst/>
            </a:prstGeom>
          </p:spPr>
        </p:pic>
        <p:sp>
          <p:nvSpPr>
            <p:cNvPr id="12" name="Rectangle 11"/>
            <p:cNvSpPr/>
            <p:nvPr/>
          </p:nvSpPr>
          <p:spPr>
            <a:xfrm>
              <a:off x="5825613" y="4921175"/>
              <a:ext cx="2433482" cy="369332"/>
            </a:xfrm>
            <a:prstGeom prst="rect">
              <a:avLst/>
            </a:prstGeom>
          </p:spPr>
          <p:txBody>
            <a:bodyPr wrap="square">
              <a:spAutoFit/>
            </a:bodyPr>
            <a:lstStyle/>
            <a:p>
              <a:pPr algn="ctr" defTabSz="457200"/>
              <a:r>
                <a:rPr lang="en-US" dirty="0" smtClean="0">
                  <a:solidFill>
                    <a:prstClr val="black"/>
                  </a:solidFill>
                  <a:latin typeface="Avenir Light"/>
                  <a:cs typeface="Avenir Light"/>
                </a:rPr>
                <a:t>Petabyte</a:t>
              </a:r>
              <a:endParaRPr lang="en-US" dirty="0">
                <a:solidFill>
                  <a:prstClr val="black"/>
                </a:solidFill>
              </a:endParaRPr>
            </a:p>
          </p:txBody>
        </p:sp>
      </p:grpSp>
      <p:sp>
        <p:nvSpPr>
          <p:cNvPr id="9" name="Content Placeholder 2"/>
          <p:cNvSpPr>
            <a:spLocks noGrp="1"/>
          </p:cNvSpPr>
          <p:nvPr>
            <p:ph idx="1"/>
          </p:nvPr>
        </p:nvSpPr>
        <p:spPr>
          <a:xfrm>
            <a:off x="622193" y="1398367"/>
            <a:ext cx="7860296" cy="4315269"/>
          </a:xfrm>
        </p:spPr>
        <p:txBody>
          <a:bodyPr numCol="1" anchor="t">
            <a:noAutofit/>
          </a:bodyPr>
          <a:lstStyle/>
          <a:p>
            <a:pPr marL="0" indent="0">
              <a:buNone/>
            </a:pPr>
            <a:r>
              <a:rPr lang="en-US" sz="2000" dirty="0">
                <a:solidFill>
                  <a:schemeClr val="bg2">
                    <a:lumMod val="20000"/>
                    <a:lumOff val="80000"/>
                  </a:schemeClr>
                </a:solidFill>
                <a:latin typeface="Avenir Book"/>
              </a:rPr>
              <a:t>Byte	   : one grain of rice</a:t>
            </a:r>
          </a:p>
          <a:p>
            <a:pPr marL="0" indent="0">
              <a:buNone/>
            </a:pPr>
            <a:r>
              <a:rPr lang="en-US" sz="2000" dirty="0">
                <a:solidFill>
                  <a:schemeClr val="bg2">
                    <a:lumMod val="20000"/>
                    <a:lumOff val="80000"/>
                  </a:schemeClr>
                </a:solidFill>
                <a:latin typeface="Avenir Book"/>
              </a:rPr>
              <a:t>Kilobyte	   : cup of rice</a:t>
            </a:r>
          </a:p>
          <a:p>
            <a:pPr marL="0" indent="0">
              <a:buNone/>
            </a:pPr>
            <a:r>
              <a:rPr lang="en-US" sz="2000" dirty="0" smtClean="0">
                <a:solidFill>
                  <a:schemeClr val="bg2">
                    <a:lumMod val="20000"/>
                    <a:lumOff val="80000"/>
                  </a:schemeClr>
                </a:solidFill>
                <a:latin typeface="Avenir Book"/>
              </a:rPr>
              <a:t>Megabyte : </a:t>
            </a:r>
            <a:r>
              <a:rPr lang="en-US" sz="2000" dirty="0">
                <a:solidFill>
                  <a:schemeClr val="bg2">
                    <a:lumMod val="20000"/>
                    <a:lumOff val="80000"/>
                  </a:schemeClr>
                </a:solidFill>
                <a:latin typeface="Avenir Book"/>
              </a:rPr>
              <a:t>8 bags of rice</a:t>
            </a:r>
          </a:p>
          <a:p>
            <a:pPr marL="0" indent="0">
              <a:buNone/>
            </a:pPr>
            <a:r>
              <a:rPr lang="en-US" sz="2000" dirty="0">
                <a:solidFill>
                  <a:schemeClr val="bg2">
                    <a:lumMod val="20000"/>
                    <a:lumOff val="80000"/>
                  </a:schemeClr>
                </a:solidFill>
                <a:latin typeface="Avenir Book"/>
              </a:rPr>
              <a:t>Gigabyte  </a:t>
            </a:r>
            <a:r>
              <a:rPr lang="en-US" sz="2000" dirty="0" smtClean="0">
                <a:solidFill>
                  <a:schemeClr val="bg2">
                    <a:lumMod val="20000"/>
                    <a:lumOff val="80000"/>
                  </a:schemeClr>
                </a:solidFill>
                <a:latin typeface="Avenir Book"/>
              </a:rPr>
              <a:t>: </a:t>
            </a:r>
            <a:r>
              <a:rPr lang="en-US" sz="2000" dirty="0">
                <a:solidFill>
                  <a:schemeClr val="bg2">
                    <a:lumMod val="20000"/>
                    <a:lumOff val="80000"/>
                  </a:schemeClr>
                </a:solidFill>
                <a:latin typeface="Avenir Book"/>
              </a:rPr>
              <a:t>3 Semi trucks</a:t>
            </a:r>
          </a:p>
          <a:p>
            <a:pPr marL="0" indent="0">
              <a:buNone/>
            </a:pPr>
            <a:r>
              <a:rPr lang="en-US" sz="2000" dirty="0" smtClean="0">
                <a:solidFill>
                  <a:schemeClr val="bg2">
                    <a:lumMod val="20000"/>
                    <a:lumOff val="80000"/>
                  </a:schemeClr>
                </a:solidFill>
                <a:latin typeface="Avenir Book"/>
              </a:rPr>
              <a:t>Terabyte   : </a:t>
            </a:r>
            <a:r>
              <a:rPr lang="en-US" sz="2000" dirty="0">
                <a:solidFill>
                  <a:schemeClr val="bg2">
                    <a:lumMod val="20000"/>
                    <a:lumOff val="80000"/>
                  </a:schemeClr>
                </a:solidFill>
                <a:latin typeface="Avenir Book"/>
              </a:rPr>
              <a:t>2 Container Ships</a:t>
            </a:r>
          </a:p>
          <a:p>
            <a:pPr marL="0" indent="0">
              <a:buNone/>
            </a:pPr>
            <a:r>
              <a:rPr lang="en-US" b="1" dirty="0" smtClean="0">
                <a:latin typeface="Avenir Book"/>
              </a:rPr>
              <a:t>Petabyte : Blankets Manhattan</a:t>
            </a:r>
            <a:endParaRPr lang="en-US" b="1" dirty="0">
              <a:latin typeface="Avenir Book"/>
            </a:endParaRPr>
          </a:p>
        </p:txBody>
      </p:sp>
    </p:spTree>
    <p:extLst>
      <p:ext uri="{BB962C8B-B14F-4D97-AF65-F5344CB8AC3E}">
        <p14:creationId xmlns:p14="http://schemas.microsoft.com/office/powerpoint/2010/main" val="286550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 calcmode="lin" valueType="num">
                                      <p:cBhvr additive="base">
                                        <p:cTn id="1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 calcmode="lin" valueType="num">
                                      <p:cBhvr additive="base">
                                        <p:cTn id="22"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fill="hold" grpId="0" nodeType="after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 calcmode="lin" valueType="num">
                                      <p:cBhvr additive="base">
                                        <p:cTn id="32"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3" dur="1000" fill="hold"/>
                                        <p:tgtEl>
                                          <p:spTgt spid="9">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1000" fill="hold"/>
                                        <p:tgtEl>
                                          <p:spTgt spid="3"/>
                                        </p:tgtEl>
                                        <p:attrNameLst>
                                          <p:attrName>ppt_x</p:attrName>
                                        </p:attrNameLst>
                                      </p:cBhvr>
                                      <p:tavLst>
                                        <p:tav tm="0">
                                          <p:val>
                                            <p:strVal val="#ppt_x"/>
                                          </p:val>
                                        </p:tav>
                                        <p:tav tm="100000">
                                          <p:val>
                                            <p:strVal val="#ppt_x"/>
                                          </p:val>
                                        </p:tav>
                                      </p:tavLst>
                                    </p:anim>
                                    <p:anim calcmode="lin" valueType="num">
                                      <p:cBhvr additive="base">
                                        <p:cTn id="37"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57642" y="838200"/>
            <a:ext cx="3318387" cy="5099520"/>
            <a:chOff x="5825613" y="742337"/>
            <a:chExt cx="3318387" cy="5099520"/>
          </a:xfrm>
        </p:grpSpPr>
        <p:pic>
          <p:nvPicPr>
            <p:cNvPr id="2" name="Picture 1"/>
            <p:cNvPicPr>
              <a:picLocks noChangeAspect="1"/>
            </p:cNvPicPr>
            <p:nvPr/>
          </p:nvPicPr>
          <p:blipFill>
            <a:blip r:embed="rId3"/>
            <a:stretch>
              <a:fillRect/>
            </a:stretch>
          </p:blipFill>
          <p:spPr>
            <a:xfrm>
              <a:off x="6161549" y="742337"/>
              <a:ext cx="2982451" cy="5099520"/>
            </a:xfrm>
            <a:prstGeom prst="rect">
              <a:avLst/>
            </a:prstGeom>
          </p:spPr>
        </p:pic>
        <p:sp>
          <p:nvSpPr>
            <p:cNvPr id="11" name="Rectangle 10"/>
            <p:cNvSpPr/>
            <p:nvPr/>
          </p:nvSpPr>
          <p:spPr>
            <a:xfrm>
              <a:off x="5825613" y="4921175"/>
              <a:ext cx="2433482" cy="369332"/>
            </a:xfrm>
            <a:prstGeom prst="rect">
              <a:avLst/>
            </a:prstGeom>
          </p:spPr>
          <p:txBody>
            <a:bodyPr wrap="square">
              <a:spAutoFit/>
            </a:bodyPr>
            <a:lstStyle/>
            <a:p>
              <a:pPr algn="ctr" defTabSz="457200"/>
              <a:r>
                <a:rPr lang="en-US" dirty="0" smtClean="0">
                  <a:solidFill>
                    <a:prstClr val="black"/>
                  </a:solidFill>
                  <a:latin typeface="Avenir Light"/>
                  <a:cs typeface="Avenir Light"/>
                </a:rPr>
                <a:t>Exabyte</a:t>
              </a:r>
              <a:endParaRPr lang="en-US" dirty="0">
                <a:solidFill>
                  <a:prstClr val="black"/>
                </a:solidFill>
              </a:endParaRPr>
            </a:p>
          </p:txBody>
        </p:sp>
      </p:grpSp>
      <p:sp>
        <p:nvSpPr>
          <p:cNvPr id="12" name="Content Placeholder 2"/>
          <p:cNvSpPr>
            <a:spLocks noGrp="1"/>
          </p:cNvSpPr>
          <p:nvPr>
            <p:ph idx="1"/>
          </p:nvPr>
        </p:nvSpPr>
        <p:spPr>
          <a:xfrm>
            <a:off x="152400" y="1295400"/>
            <a:ext cx="7860296" cy="4315269"/>
          </a:xfrm>
        </p:spPr>
        <p:txBody>
          <a:bodyPr numCol="1" anchor="t">
            <a:noAutofit/>
          </a:bodyPr>
          <a:lstStyle/>
          <a:p>
            <a:pPr marL="0" indent="0">
              <a:buNone/>
            </a:pPr>
            <a:r>
              <a:rPr lang="en-US" sz="2000" dirty="0">
                <a:solidFill>
                  <a:schemeClr val="bg2">
                    <a:lumMod val="20000"/>
                    <a:lumOff val="80000"/>
                  </a:schemeClr>
                </a:solidFill>
                <a:latin typeface="Avenir Book"/>
              </a:rPr>
              <a:t>Byte	   : one grain of rice</a:t>
            </a:r>
          </a:p>
          <a:p>
            <a:pPr marL="0" indent="0">
              <a:buNone/>
            </a:pPr>
            <a:r>
              <a:rPr lang="en-US" sz="2000" dirty="0">
                <a:solidFill>
                  <a:schemeClr val="bg2">
                    <a:lumMod val="20000"/>
                    <a:lumOff val="80000"/>
                  </a:schemeClr>
                </a:solidFill>
                <a:latin typeface="Avenir Book"/>
              </a:rPr>
              <a:t>Kilobyte	   : cup of rice</a:t>
            </a:r>
          </a:p>
          <a:p>
            <a:pPr marL="0" indent="0">
              <a:buNone/>
            </a:pPr>
            <a:r>
              <a:rPr lang="en-US" sz="2000" dirty="0">
                <a:solidFill>
                  <a:schemeClr val="bg2">
                    <a:lumMod val="20000"/>
                    <a:lumOff val="80000"/>
                  </a:schemeClr>
                </a:solidFill>
                <a:latin typeface="Avenir Book"/>
              </a:rPr>
              <a:t>Megabyte : 8 bags of rice</a:t>
            </a:r>
          </a:p>
          <a:p>
            <a:pPr marL="0" indent="0">
              <a:buNone/>
            </a:pPr>
            <a:r>
              <a:rPr lang="en-US" sz="2000" dirty="0">
                <a:solidFill>
                  <a:schemeClr val="bg2">
                    <a:lumMod val="20000"/>
                    <a:lumOff val="80000"/>
                  </a:schemeClr>
                </a:solidFill>
                <a:latin typeface="Avenir Book"/>
              </a:rPr>
              <a:t>Gigabyte  </a:t>
            </a:r>
            <a:r>
              <a:rPr lang="en-US" sz="2000" dirty="0" smtClean="0">
                <a:solidFill>
                  <a:schemeClr val="bg2">
                    <a:lumMod val="20000"/>
                    <a:lumOff val="80000"/>
                  </a:schemeClr>
                </a:solidFill>
                <a:latin typeface="Avenir Book"/>
              </a:rPr>
              <a:t>: </a:t>
            </a:r>
            <a:r>
              <a:rPr lang="en-US" sz="2000" dirty="0">
                <a:solidFill>
                  <a:schemeClr val="bg2">
                    <a:lumMod val="20000"/>
                    <a:lumOff val="80000"/>
                  </a:schemeClr>
                </a:solidFill>
                <a:latin typeface="Avenir Book"/>
              </a:rPr>
              <a:t>3 Semi trucks</a:t>
            </a:r>
          </a:p>
          <a:p>
            <a:pPr marL="0" indent="0">
              <a:buNone/>
            </a:pPr>
            <a:r>
              <a:rPr lang="en-US" sz="2000" dirty="0" smtClean="0">
                <a:solidFill>
                  <a:schemeClr val="bg2">
                    <a:lumMod val="20000"/>
                    <a:lumOff val="80000"/>
                  </a:schemeClr>
                </a:solidFill>
                <a:latin typeface="Avenir Book"/>
              </a:rPr>
              <a:t>Terabyte   </a:t>
            </a:r>
            <a:r>
              <a:rPr lang="en-US" sz="2000" dirty="0">
                <a:solidFill>
                  <a:schemeClr val="bg2">
                    <a:lumMod val="20000"/>
                    <a:lumOff val="80000"/>
                  </a:schemeClr>
                </a:solidFill>
                <a:latin typeface="Avenir Book"/>
              </a:rPr>
              <a:t>: 2 Container Ships</a:t>
            </a:r>
          </a:p>
          <a:p>
            <a:pPr marL="0" indent="0">
              <a:buNone/>
            </a:pPr>
            <a:r>
              <a:rPr lang="en-US" sz="2000" dirty="0" smtClean="0">
                <a:solidFill>
                  <a:schemeClr val="bg2">
                    <a:lumMod val="20000"/>
                    <a:lumOff val="80000"/>
                  </a:schemeClr>
                </a:solidFill>
                <a:latin typeface="Avenir Book"/>
              </a:rPr>
              <a:t>Petabyte   </a:t>
            </a:r>
            <a:r>
              <a:rPr lang="en-US" sz="2000" dirty="0">
                <a:solidFill>
                  <a:schemeClr val="bg2">
                    <a:lumMod val="20000"/>
                    <a:lumOff val="80000"/>
                  </a:schemeClr>
                </a:solidFill>
                <a:latin typeface="Avenir Book"/>
              </a:rPr>
              <a:t>: Blankets Manhattan</a:t>
            </a:r>
          </a:p>
          <a:p>
            <a:pPr marL="0" indent="0">
              <a:buNone/>
            </a:pPr>
            <a:r>
              <a:rPr lang="en-US" sz="2400" b="1" dirty="0" smtClean="0">
                <a:latin typeface="Avenir Book"/>
              </a:rPr>
              <a:t>Exabyte  </a:t>
            </a:r>
            <a:r>
              <a:rPr lang="en-US" sz="2400" b="1" dirty="0">
                <a:latin typeface="Avenir Book"/>
              </a:rPr>
              <a:t>: Blankets west coast </a:t>
            </a:r>
            <a:r>
              <a:rPr lang="en-US" sz="2400" b="1" dirty="0" smtClean="0">
                <a:latin typeface="Avenir Book"/>
              </a:rPr>
              <a:t>states</a:t>
            </a:r>
            <a:endParaRPr lang="en-US" sz="2400" b="1" dirty="0">
              <a:latin typeface="Avenir Book"/>
            </a:endParaRPr>
          </a:p>
        </p:txBody>
      </p:sp>
    </p:spTree>
    <p:extLst>
      <p:ext uri="{BB962C8B-B14F-4D97-AF65-F5344CB8AC3E}">
        <p14:creationId xmlns:p14="http://schemas.microsoft.com/office/powerpoint/2010/main" val="2589386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 calcmode="lin" valueType="num">
                                      <p:cBhvr additive="base">
                                        <p:cTn id="12"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additive="base">
                                        <p:cTn id="17"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 calcmode="lin" valueType="num">
                                      <p:cBhvr additive="base">
                                        <p:cTn id="2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grpId="0" nodeType="after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fill="hold" grpId="0" nodeType="after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 calcmode="lin" valueType="num">
                                      <p:cBhvr additive="base">
                                        <p:cTn id="32"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3" dur="10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6000"/>
                            </p:stCondLst>
                            <p:childTnLst>
                              <p:par>
                                <p:cTn id="35" presetID="2" presetClass="entr" presetSubtype="4" fill="hold" grpId="0" nodeType="after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 calcmode="lin" valueType="num">
                                      <p:cBhvr additive="base">
                                        <p:cTn id="37" dur="10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12">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1000" fill="hold"/>
                                        <p:tgtEl>
                                          <p:spTgt spid="3"/>
                                        </p:tgtEl>
                                        <p:attrNameLst>
                                          <p:attrName>ppt_x</p:attrName>
                                        </p:attrNameLst>
                                      </p:cBhvr>
                                      <p:tavLst>
                                        <p:tav tm="0">
                                          <p:val>
                                            <p:strVal val="#ppt_x"/>
                                          </p:val>
                                        </p:tav>
                                        <p:tav tm="100000">
                                          <p:val>
                                            <p:strVal val="#ppt_x"/>
                                          </p:val>
                                        </p:tav>
                                      </p:tavLst>
                                    </p:anim>
                                    <p:anim calcmode="lin" valueType="num">
                                      <p:cBhvr additive="base">
                                        <p:cTn id="4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622193" y="1398367"/>
            <a:ext cx="7860296" cy="4315269"/>
          </a:xfrm>
        </p:spPr>
        <p:txBody>
          <a:bodyPr numCol="1" anchor="t">
            <a:noAutofit/>
          </a:bodyPr>
          <a:lstStyle/>
          <a:p>
            <a:pPr marL="0" indent="0">
              <a:buNone/>
            </a:pPr>
            <a:r>
              <a:rPr lang="en-US" sz="2000" dirty="0">
                <a:solidFill>
                  <a:schemeClr val="bg2">
                    <a:lumMod val="20000"/>
                    <a:lumOff val="80000"/>
                  </a:schemeClr>
                </a:solidFill>
                <a:latin typeface="Avenir Book"/>
              </a:rPr>
              <a:t>Byte	   : one grain of rice</a:t>
            </a:r>
          </a:p>
          <a:p>
            <a:pPr marL="0" indent="0">
              <a:buNone/>
            </a:pPr>
            <a:r>
              <a:rPr lang="en-US" sz="2000" dirty="0">
                <a:solidFill>
                  <a:schemeClr val="bg2">
                    <a:lumMod val="20000"/>
                    <a:lumOff val="80000"/>
                  </a:schemeClr>
                </a:solidFill>
                <a:latin typeface="Avenir Book"/>
              </a:rPr>
              <a:t>Kilobyte	   : cup of rice</a:t>
            </a:r>
          </a:p>
          <a:p>
            <a:pPr marL="0" indent="0">
              <a:buNone/>
            </a:pPr>
            <a:r>
              <a:rPr lang="en-US" sz="2000" dirty="0">
                <a:solidFill>
                  <a:schemeClr val="bg2">
                    <a:lumMod val="20000"/>
                    <a:lumOff val="80000"/>
                  </a:schemeClr>
                </a:solidFill>
                <a:latin typeface="Avenir Book"/>
              </a:rPr>
              <a:t>Megabyte : 8 bags of rice</a:t>
            </a:r>
          </a:p>
          <a:p>
            <a:pPr marL="0" indent="0">
              <a:buNone/>
            </a:pPr>
            <a:r>
              <a:rPr lang="en-US" sz="2000" dirty="0">
                <a:solidFill>
                  <a:schemeClr val="bg2">
                    <a:lumMod val="20000"/>
                    <a:lumOff val="80000"/>
                  </a:schemeClr>
                </a:solidFill>
                <a:latin typeface="Avenir Book"/>
              </a:rPr>
              <a:t>Gigabyte   : 3 Semi trucks</a:t>
            </a:r>
          </a:p>
          <a:p>
            <a:pPr marL="0" indent="0">
              <a:buNone/>
            </a:pPr>
            <a:r>
              <a:rPr lang="en-US" sz="2000" dirty="0" smtClean="0">
                <a:solidFill>
                  <a:schemeClr val="bg2">
                    <a:lumMod val="20000"/>
                    <a:lumOff val="80000"/>
                  </a:schemeClr>
                </a:solidFill>
                <a:latin typeface="Avenir Book"/>
              </a:rPr>
              <a:t>Terabyte   </a:t>
            </a:r>
            <a:r>
              <a:rPr lang="en-US" sz="2000" dirty="0">
                <a:solidFill>
                  <a:schemeClr val="bg2">
                    <a:lumMod val="20000"/>
                    <a:lumOff val="80000"/>
                  </a:schemeClr>
                </a:solidFill>
                <a:latin typeface="Avenir Book"/>
              </a:rPr>
              <a:t>: 2 Container Ships</a:t>
            </a:r>
          </a:p>
          <a:p>
            <a:pPr marL="0" indent="0">
              <a:buNone/>
            </a:pPr>
            <a:r>
              <a:rPr lang="en-US" sz="2000" dirty="0" smtClean="0">
                <a:solidFill>
                  <a:schemeClr val="bg2">
                    <a:lumMod val="20000"/>
                    <a:lumOff val="80000"/>
                  </a:schemeClr>
                </a:solidFill>
                <a:latin typeface="Avenir Book"/>
              </a:rPr>
              <a:t>Petabyte   </a:t>
            </a:r>
            <a:r>
              <a:rPr lang="en-US" sz="2000" dirty="0">
                <a:solidFill>
                  <a:schemeClr val="bg2">
                    <a:lumMod val="20000"/>
                    <a:lumOff val="80000"/>
                  </a:schemeClr>
                </a:solidFill>
                <a:latin typeface="Avenir Book"/>
              </a:rPr>
              <a:t>: Blankets Manhattan</a:t>
            </a:r>
          </a:p>
          <a:p>
            <a:pPr marL="0" indent="0">
              <a:buNone/>
            </a:pPr>
            <a:r>
              <a:rPr lang="en-US" sz="2000" dirty="0" smtClean="0">
                <a:solidFill>
                  <a:schemeClr val="bg2">
                    <a:lumMod val="20000"/>
                    <a:lumOff val="80000"/>
                  </a:schemeClr>
                </a:solidFill>
                <a:latin typeface="Avenir Book"/>
              </a:rPr>
              <a:t>Exabyte</a:t>
            </a:r>
            <a:r>
              <a:rPr lang="en-US" sz="2000" dirty="0">
                <a:solidFill>
                  <a:schemeClr val="bg2">
                    <a:lumMod val="20000"/>
                    <a:lumOff val="80000"/>
                  </a:schemeClr>
                </a:solidFill>
                <a:latin typeface="Avenir Book"/>
              </a:rPr>
              <a:t> </a:t>
            </a:r>
            <a:r>
              <a:rPr lang="en-US" sz="2000" dirty="0" smtClean="0">
                <a:solidFill>
                  <a:schemeClr val="bg2">
                    <a:lumMod val="20000"/>
                    <a:lumOff val="80000"/>
                  </a:schemeClr>
                </a:solidFill>
                <a:latin typeface="Avenir Book"/>
              </a:rPr>
              <a:t>   : </a:t>
            </a:r>
            <a:r>
              <a:rPr lang="en-US" sz="2000" dirty="0">
                <a:solidFill>
                  <a:schemeClr val="bg2">
                    <a:lumMod val="20000"/>
                    <a:lumOff val="80000"/>
                  </a:schemeClr>
                </a:solidFill>
                <a:latin typeface="Avenir Book"/>
              </a:rPr>
              <a:t>Blankets west coast states</a:t>
            </a:r>
          </a:p>
          <a:p>
            <a:pPr marL="0" indent="0">
              <a:buNone/>
            </a:pPr>
            <a:r>
              <a:rPr lang="en-US" sz="2400" b="1" dirty="0">
                <a:latin typeface="Avenir Book"/>
              </a:rPr>
              <a:t>Zettabyte  : Fills the Pacific </a:t>
            </a:r>
            <a:r>
              <a:rPr lang="en-US" sz="2400" b="1" dirty="0" smtClean="0">
                <a:latin typeface="Avenir Book"/>
              </a:rPr>
              <a:t>Ocean</a:t>
            </a:r>
            <a:endParaRPr lang="en-US" sz="2400" b="1" dirty="0">
              <a:latin typeface="Avenir Book"/>
            </a:endParaRPr>
          </a:p>
        </p:txBody>
      </p:sp>
      <p:grpSp>
        <p:nvGrpSpPr>
          <p:cNvPr id="4" name="Group 3"/>
          <p:cNvGrpSpPr/>
          <p:nvPr/>
        </p:nvGrpSpPr>
        <p:grpSpPr>
          <a:xfrm>
            <a:off x="6172200" y="690995"/>
            <a:ext cx="2845336" cy="4865075"/>
            <a:chOff x="6298664" y="690995"/>
            <a:chExt cx="2845336" cy="4865075"/>
          </a:xfrm>
        </p:grpSpPr>
        <p:pic>
          <p:nvPicPr>
            <p:cNvPr id="11" name="Picture 10"/>
            <p:cNvPicPr>
              <a:picLocks noChangeAspect="1"/>
            </p:cNvPicPr>
            <p:nvPr/>
          </p:nvPicPr>
          <p:blipFill>
            <a:blip r:embed="rId3"/>
            <a:stretch>
              <a:fillRect/>
            </a:stretch>
          </p:blipFill>
          <p:spPr>
            <a:xfrm>
              <a:off x="6424191" y="1397451"/>
              <a:ext cx="2594282" cy="3287008"/>
            </a:xfrm>
            <a:prstGeom prst="rect">
              <a:avLst/>
            </a:prstGeom>
          </p:spPr>
        </p:pic>
        <p:pic>
          <p:nvPicPr>
            <p:cNvPr id="2" name="Picture 1"/>
            <p:cNvPicPr>
              <a:picLocks noChangeAspect="1"/>
            </p:cNvPicPr>
            <p:nvPr/>
          </p:nvPicPr>
          <p:blipFill>
            <a:blip r:embed="rId4"/>
            <a:stretch>
              <a:fillRect/>
            </a:stretch>
          </p:blipFill>
          <p:spPr>
            <a:xfrm>
              <a:off x="6298664" y="690995"/>
              <a:ext cx="2845336" cy="4865075"/>
            </a:xfrm>
            <a:prstGeom prst="rect">
              <a:avLst/>
            </a:prstGeom>
          </p:spPr>
        </p:pic>
        <p:sp>
          <p:nvSpPr>
            <p:cNvPr id="12" name="Rectangle 11"/>
            <p:cNvSpPr/>
            <p:nvPr/>
          </p:nvSpPr>
          <p:spPr>
            <a:xfrm>
              <a:off x="6487124" y="4684459"/>
              <a:ext cx="2433482" cy="369332"/>
            </a:xfrm>
            <a:prstGeom prst="rect">
              <a:avLst/>
            </a:prstGeom>
          </p:spPr>
          <p:txBody>
            <a:bodyPr wrap="square">
              <a:spAutoFit/>
            </a:bodyPr>
            <a:lstStyle/>
            <a:p>
              <a:pPr algn="ctr" defTabSz="457200"/>
              <a:r>
                <a:rPr lang="en-US" dirty="0" smtClean="0">
                  <a:solidFill>
                    <a:prstClr val="black"/>
                  </a:solidFill>
                  <a:latin typeface="Avenir Light"/>
                  <a:cs typeface="Avenir Light"/>
                </a:rPr>
                <a:t>Zettabyte</a:t>
              </a:r>
              <a:endParaRPr lang="en-US" dirty="0">
                <a:solidFill>
                  <a:prstClr val="black"/>
                </a:solidFill>
              </a:endParaRPr>
            </a:p>
          </p:txBody>
        </p:sp>
      </p:grpSp>
    </p:spTree>
    <p:extLst>
      <p:ext uri="{BB962C8B-B14F-4D97-AF65-F5344CB8AC3E}">
        <p14:creationId xmlns:p14="http://schemas.microsoft.com/office/powerpoint/2010/main" val="2664374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additive="base">
                                        <p:cTn id="1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additive="base">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grpId="0"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fill="hold" grpId="0" nodeType="after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 calcmode="lin" valueType="num">
                                      <p:cBhvr additive="base">
                                        <p:cTn id="3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3" dur="10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6000"/>
                            </p:stCondLst>
                            <p:childTnLst>
                              <p:par>
                                <p:cTn id="35" presetID="2" presetClass="entr" presetSubtype="4" fill="hold" grpId="0" nodeType="after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7000"/>
                            </p:stCondLst>
                            <p:childTnLst>
                              <p:par>
                                <p:cTn id="40" presetID="2" presetClass="entr" presetSubtype="4" fill="hold" grpId="0" nodeType="after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 calcmode="lin" valueType="num">
                                      <p:cBhvr additive="base">
                                        <p:cTn id="42"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3" dur="1000" fill="hold"/>
                                        <p:tgtEl>
                                          <p:spTgt spid="7">
                                            <p:txEl>
                                              <p:pRg st="7" end="7"/>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1000" fill="hold"/>
                                        <p:tgtEl>
                                          <p:spTgt spid="4"/>
                                        </p:tgtEl>
                                        <p:attrNameLst>
                                          <p:attrName>ppt_x</p:attrName>
                                        </p:attrNameLst>
                                      </p:cBhvr>
                                      <p:tavLst>
                                        <p:tav tm="0">
                                          <p:val>
                                            <p:strVal val="#ppt_x"/>
                                          </p:val>
                                        </p:tav>
                                        <p:tav tm="100000">
                                          <p:val>
                                            <p:strVal val="#ppt_x"/>
                                          </p:val>
                                        </p:tav>
                                      </p:tavLst>
                                    </p:anim>
                                    <p:anim calcmode="lin" valueType="num">
                                      <p:cBhvr additive="base">
                                        <p:cTn id="47"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622193" y="1398367"/>
            <a:ext cx="8217007" cy="4315269"/>
          </a:xfrm>
        </p:spPr>
        <p:txBody>
          <a:bodyPr numCol="1" anchor="t">
            <a:normAutofit fontScale="92500" lnSpcReduction="20000"/>
          </a:bodyPr>
          <a:lstStyle/>
          <a:p>
            <a:pPr marL="0" indent="0">
              <a:buNone/>
            </a:pPr>
            <a:r>
              <a:rPr lang="en-US" sz="1900" dirty="0" smtClean="0">
                <a:latin typeface="Avenir Book"/>
              </a:rPr>
              <a:t>Byte</a:t>
            </a:r>
            <a:r>
              <a:rPr lang="en-US" sz="1900" dirty="0">
                <a:latin typeface="Avenir Book"/>
              </a:rPr>
              <a:t>	</a:t>
            </a:r>
            <a:r>
              <a:rPr lang="en-US" sz="1900" dirty="0" smtClean="0">
                <a:latin typeface="Avenir Book"/>
              </a:rPr>
              <a:t>   : one grain </a:t>
            </a:r>
            <a:r>
              <a:rPr lang="en-US" sz="1900" dirty="0">
                <a:latin typeface="Avenir Book"/>
              </a:rPr>
              <a:t>of </a:t>
            </a:r>
            <a:r>
              <a:rPr lang="en-US" sz="1900" dirty="0" smtClean="0">
                <a:latin typeface="Avenir Book"/>
              </a:rPr>
              <a:t>rice</a:t>
            </a:r>
          </a:p>
          <a:p>
            <a:pPr marL="0" indent="0">
              <a:buNone/>
            </a:pPr>
            <a:r>
              <a:rPr lang="en-US" sz="1900" dirty="0" smtClean="0">
                <a:latin typeface="Avenir Book"/>
              </a:rPr>
              <a:t>Kilobyte	   : cup </a:t>
            </a:r>
            <a:r>
              <a:rPr lang="en-US" sz="1900" dirty="0">
                <a:latin typeface="Avenir Book"/>
              </a:rPr>
              <a:t>of </a:t>
            </a:r>
            <a:r>
              <a:rPr lang="en-US" sz="1900" dirty="0" smtClean="0">
                <a:latin typeface="Avenir Book"/>
              </a:rPr>
              <a:t>rice</a:t>
            </a:r>
          </a:p>
          <a:p>
            <a:pPr marL="0" indent="0">
              <a:buNone/>
            </a:pPr>
            <a:r>
              <a:rPr lang="en-US" sz="1900" dirty="0" smtClean="0">
                <a:latin typeface="Avenir Book"/>
              </a:rPr>
              <a:t>Megabyte : 8 bags </a:t>
            </a:r>
            <a:r>
              <a:rPr lang="en-US" sz="1900" dirty="0">
                <a:latin typeface="Avenir Book"/>
              </a:rPr>
              <a:t>of </a:t>
            </a:r>
            <a:r>
              <a:rPr lang="en-US" sz="1900" dirty="0" smtClean="0">
                <a:latin typeface="Avenir Book"/>
              </a:rPr>
              <a:t>rice</a:t>
            </a:r>
          </a:p>
          <a:p>
            <a:pPr marL="0" indent="0">
              <a:buNone/>
            </a:pPr>
            <a:r>
              <a:rPr lang="en-US" sz="1900" dirty="0" smtClean="0">
                <a:latin typeface="Avenir Book"/>
              </a:rPr>
              <a:t>Gigabyte   : </a:t>
            </a:r>
            <a:r>
              <a:rPr lang="en-US" sz="1900" dirty="0">
                <a:latin typeface="Avenir Book"/>
              </a:rPr>
              <a:t>3</a:t>
            </a:r>
            <a:r>
              <a:rPr lang="en-US" sz="1900" dirty="0" smtClean="0">
                <a:latin typeface="Avenir Book"/>
              </a:rPr>
              <a:t> Semi trucks</a:t>
            </a:r>
          </a:p>
          <a:p>
            <a:pPr marL="0" indent="0">
              <a:buNone/>
            </a:pPr>
            <a:r>
              <a:rPr lang="en-US" sz="1900" dirty="0" smtClean="0">
                <a:latin typeface="Avenir Book"/>
              </a:rPr>
              <a:t>Terabyte</a:t>
            </a:r>
            <a:r>
              <a:rPr lang="en-US" sz="1900" dirty="0">
                <a:latin typeface="Avenir Book"/>
              </a:rPr>
              <a:t>	</a:t>
            </a:r>
            <a:r>
              <a:rPr lang="en-US" sz="1900" dirty="0" smtClean="0">
                <a:latin typeface="Avenir Book"/>
              </a:rPr>
              <a:t>   : 2 Container Ships</a:t>
            </a:r>
          </a:p>
          <a:p>
            <a:pPr marL="0" indent="0">
              <a:buNone/>
            </a:pPr>
            <a:r>
              <a:rPr lang="en-US" sz="1900" dirty="0" smtClean="0">
                <a:latin typeface="Avenir Book"/>
              </a:rPr>
              <a:t>Petabyte</a:t>
            </a:r>
            <a:r>
              <a:rPr lang="en-US" sz="1900" dirty="0">
                <a:latin typeface="Avenir Book"/>
              </a:rPr>
              <a:t>	</a:t>
            </a:r>
            <a:r>
              <a:rPr lang="en-US" sz="1900" dirty="0" smtClean="0">
                <a:latin typeface="Avenir Book"/>
              </a:rPr>
              <a:t>   : Blankets Manhattan</a:t>
            </a:r>
          </a:p>
          <a:p>
            <a:pPr marL="0" indent="0">
              <a:buNone/>
            </a:pPr>
            <a:r>
              <a:rPr lang="en-US" sz="1900" dirty="0" smtClean="0">
                <a:latin typeface="Avenir Book"/>
              </a:rPr>
              <a:t>Exabyte</a:t>
            </a:r>
            <a:r>
              <a:rPr lang="en-US" sz="1900" dirty="0">
                <a:latin typeface="Avenir Book"/>
              </a:rPr>
              <a:t>	</a:t>
            </a:r>
            <a:r>
              <a:rPr lang="en-US" sz="1900" dirty="0" smtClean="0">
                <a:latin typeface="Avenir Book"/>
              </a:rPr>
              <a:t>   </a:t>
            </a:r>
            <a:r>
              <a:rPr lang="en-US" sz="1900" dirty="0">
                <a:latin typeface="Avenir Book"/>
              </a:rPr>
              <a:t>: Blankets west coast states</a:t>
            </a:r>
          </a:p>
          <a:p>
            <a:pPr marL="0" indent="0">
              <a:buNone/>
            </a:pPr>
            <a:r>
              <a:rPr lang="en-US" sz="1900" dirty="0" smtClean="0">
                <a:latin typeface="Avenir Book"/>
              </a:rPr>
              <a:t>Zettabyte  : Fills the </a:t>
            </a:r>
            <a:r>
              <a:rPr lang="en-US" sz="1900" dirty="0">
                <a:latin typeface="Avenir Book"/>
              </a:rPr>
              <a:t>Pacific Ocean</a:t>
            </a:r>
          </a:p>
          <a:p>
            <a:pPr marL="0" indent="0">
              <a:buNone/>
            </a:pPr>
            <a:endParaRPr lang="en-US" sz="2400" b="1" dirty="0" smtClean="0">
              <a:latin typeface="Avenir Book"/>
            </a:endParaRPr>
          </a:p>
          <a:p>
            <a:pPr marL="0" indent="0">
              <a:buNone/>
            </a:pPr>
            <a:endParaRPr lang="en-US" sz="2400" b="1" dirty="0">
              <a:latin typeface="Avenir Book"/>
            </a:endParaRPr>
          </a:p>
          <a:p>
            <a:pPr marL="0" indent="0">
              <a:buNone/>
            </a:pPr>
            <a:endParaRPr lang="en-US" sz="2400" b="1" dirty="0" smtClean="0">
              <a:latin typeface="Avenir Book"/>
            </a:endParaRPr>
          </a:p>
          <a:p>
            <a:pPr marL="0" indent="0">
              <a:buNone/>
            </a:pPr>
            <a:endParaRPr lang="en-US" sz="2400" b="1" dirty="0">
              <a:latin typeface="Avenir Book"/>
            </a:endParaRPr>
          </a:p>
          <a:p>
            <a:pPr marL="0" indent="0">
              <a:buNone/>
            </a:pPr>
            <a:r>
              <a:rPr lang="en-US" sz="3000" b="1" dirty="0" smtClean="0">
                <a:latin typeface="Avenir Book"/>
              </a:rPr>
              <a:t>	Yottabyte  : </a:t>
            </a:r>
            <a:r>
              <a:rPr lang="en-US" sz="3000" b="1" dirty="0">
                <a:latin typeface="Avenir Book"/>
              </a:rPr>
              <a:t>A EARTH SIZE RICE BALL</a:t>
            </a:r>
            <a:r>
              <a:rPr lang="en-US" sz="3000" b="1" dirty="0" smtClean="0">
                <a:latin typeface="Avenir Book"/>
              </a:rPr>
              <a:t>!</a:t>
            </a:r>
            <a:endParaRPr lang="en-US" sz="3000" b="1" dirty="0">
              <a:latin typeface="Avenir Book"/>
            </a:endParaRPr>
          </a:p>
        </p:txBody>
      </p:sp>
      <p:grpSp>
        <p:nvGrpSpPr>
          <p:cNvPr id="3" name="Group 2"/>
          <p:cNvGrpSpPr/>
          <p:nvPr/>
        </p:nvGrpSpPr>
        <p:grpSpPr>
          <a:xfrm>
            <a:off x="5389558" y="-304799"/>
            <a:ext cx="3692989" cy="5105400"/>
            <a:chOff x="5098026" y="152400"/>
            <a:chExt cx="3977147" cy="5375723"/>
          </a:xfrm>
        </p:grpSpPr>
        <p:pic>
          <p:nvPicPr>
            <p:cNvPr id="6" name="Picture 5"/>
            <p:cNvPicPr>
              <a:picLocks noChangeAspect="1"/>
            </p:cNvPicPr>
            <p:nvPr/>
          </p:nvPicPr>
          <p:blipFill>
            <a:blip r:embed="rId3"/>
            <a:stretch>
              <a:fillRect/>
            </a:stretch>
          </p:blipFill>
          <p:spPr>
            <a:xfrm>
              <a:off x="5382184" y="717120"/>
              <a:ext cx="3408829" cy="3935503"/>
            </a:xfrm>
            <a:prstGeom prst="rect">
              <a:avLst/>
            </a:prstGeom>
          </p:spPr>
        </p:pic>
        <p:pic>
          <p:nvPicPr>
            <p:cNvPr id="10" name="Picture 9"/>
            <p:cNvPicPr>
              <a:picLocks noChangeAspect="1"/>
            </p:cNvPicPr>
            <p:nvPr/>
          </p:nvPicPr>
          <p:blipFill>
            <a:blip r:embed="rId4"/>
            <a:stretch>
              <a:fillRect/>
            </a:stretch>
          </p:blipFill>
          <p:spPr>
            <a:xfrm>
              <a:off x="5098026" y="152400"/>
              <a:ext cx="3977147" cy="5375723"/>
            </a:xfrm>
            <a:prstGeom prst="rect">
              <a:avLst/>
            </a:prstGeom>
          </p:spPr>
        </p:pic>
        <p:sp>
          <p:nvSpPr>
            <p:cNvPr id="13" name="Rectangle 12"/>
            <p:cNvSpPr/>
            <p:nvPr/>
          </p:nvSpPr>
          <p:spPr>
            <a:xfrm>
              <a:off x="6019800" y="4652623"/>
              <a:ext cx="2433482" cy="369332"/>
            </a:xfrm>
            <a:prstGeom prst="rect">
              <a:avLst/>
            </a:prstGeom>
          </p:spPr>
          <p:txBody>
            <a:bodyPr wrap="square">
              <a:spAutoFit/>
            </a:bodyPr>
            <a:lstStyle/>
            <a:p>
              <a:pPr algn="ctr" defTabSz="457200"/>
              <a:r>
                <a:rPr lang="en-US" dirty="0" smtClean="0">
                  <a:solidFill>
                    <a:prstClr val="black"/>
                  </a:solidFill>
                  <a:latin typeface="Avenir Light"/>
                  <a:cs typeface="Avenir Light"/>
                </a:rPr>
                <a:t>Yottabyte</a:t>
              </a:r>
              <a:endParaRPr lang="en-US" dirty="0">
                <a:solidFill>
                  <a:prstClr val="black"/>
                </a:solidFill>
              </a:endParaRPr>
            </a:p>
          </p:txBody>
        </p:sp>
      </p:grpSp>
    </p:spTree>
    <p:extLst>
      <p:ext uri="{BB962C8B-B14F-4D97-AF65-F5344CB8AC3E}">
        <p14:creationId xmlns:p14="http://schemas.microsoft.com/office/powerpoint/2010/main" val="2376320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additive="base">
                                        <p:cTn id="1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additive="base">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grpId="0"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fill="hold" grpId="0" nodeType="after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 calcmode="lin" valueType="num">
                                      <p:cBhvr additive="base">
                                        <p:cTn id="3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3" dur="10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6000"/>
                            </p:stCondLst>
                            <p:childTnLst>
                              <p:par>
                                <p:cTn id="35" presetID="2" presetClass="entr" presetSubtype="4" fill="hold" grpId="0" nodeType="after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7000"/>
                            </p:stCondLst>
                            <p:childTnLst>
                              <p:par>
                                <p:cTn id="40" presetID="2" presetClass="entr" presetSubtype="4" fill="hold" grpId="0" nodeType="after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 calcmode="lin" valueType="num">
                                      <p:cBhvr additive="base">
                                        <p:cTn id="42"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3" dur="10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8000"/>
                            </p:stCondLst>
                            <p:childTnLst>
                              <p:par>
                                <p:cTn id="45" presetID="2" presetClass="entr" presetSubtype="4" fill="hold" grpId="0" nodeType="after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anim calcmode="lin" valueType="num">
                                      <p:cBhvr additive="base">
                                        <p:cTn id="47"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ppt_x"/>
                                          </p:val>
                                        </p:tav>
                                        <p:tav tm="100000">
                                          <p:val>
                                            <p:strVal val="#ppt_x"/>
                                          </p:val>
                                        </p:tav>
                                      </p:tavLst>
                                    </p:anim>
                                    <p:anim calcmode="lin" valueType="num">
                                      <p:cBhvr additive="base">
                                        <p:cTn id="5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22193" y="838200"/>
            <a:ext cx="7912207" cy="4875435"/>
            <a:chOff x="622193" y="1066800"/>
            <a:chExt cx="7531207" cy="4646835"/>
          </a:xfrm>
        </p:grpSpPr>
        <p:grpSp>
          <p:nvGrpSpPr>
            <p:cNvPr id="2" name="Group 1"/>
            <p:cNvGrpSpPr/>
            <p:nvPr/>
          </p:nvGrpSpPr>
          <p:grpSpPr>
            <a:xfrm>
              <a:off x="622193" y="1219200"/>
              <a:ext cx="7321550" cy="516804"/>
              <a:chOff x="622193" y="1540597"/>
              <a:chExt cx="7321550" cy="516804"/>
            </a:xfrm>
          </p:grpSpPr>
          <p:cxnSp>
            <p:nvCxnSpPr>
              <p:cNvPr id="11" name="Straight Connector 10"/>
              <p:cNvCxnSpPr/>
              <p:nvPr/>
            </p:nvCxnSpPr>
            <p:spPr>
              <a:xfrm flipV="1">
                <a:off x="622193" y="2057400"/>
                <a:ext cx="7321550" cy="1"/>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262270" y="1540597"/>
                <a:ext cx="1614242" cy="369332"/>
              </a:xfrm>
              <a:prstGeom prst="rect">
                <a:avLst/>
              </a:prstGeom>
            </p:spPr>
            <p:txBody>
              <a:bodyPr wrap="square">
                <a:spAutoFit/>
              </a:bodyPr>
              <a:lstStyle/>
              <a:p>
                <a:pPr algn="r"/>
                <a:r>
                  <a:rPr lang="en-US" dirty="0" smtClean="0"/>
                  <a:t>Hobbyist</a:t>
                </a:r>
                <a:endParaRPr lang="en-US" dirty="0"/>
              </a:p>
            </p:txBody>
          </p:sp>
        </p:grpSp>
        <p:sp>
          <p:nvSpPr>
            <p:cNvPr id="23" name="Content Placeholder 2"/>
            <p:cNvSpPr txBox="1">
              <a:spLocks/>
            </p:cNvSpPr>
            <p:nvPr/>
          </p:nvSpPr>
          <p:spPr>
            <a:xfrm>
              <a:off x="622194" y="1066800"/>
              <a:ext cx="7531206" cy="4646835"/>
            </a:xfrm>
            <a:prstGeom prst="rect">
              <a:avLst/>
            </a:prstGeom>
          </p:spPr>
          <p:txBody>
            <a:bodyPr vert="horz" lIns="91440" tIns="45720" rIns="91440" bIns="45720" numCol="1"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latin typeface="Avenir Book"/>
                </a:rPr>
                <a:t>Byte	   : one grain of rice</a:t>
              </a:r>
            </a:p>
            <a:p>
              <a:pPr marL="0" indent="0">
                <a:buFont typeface="Arial" pitchFamily="34" charset="0"/>
                <a:buNone/>
              </a:pPr>
              <a:r>
                <a:rPr lang="en-US" sz="1800" dirty="0" smtClean="0">
                  <a:latin typeface="Avenir Book"/>
                </a:rPr>
                <a:t>Kilobyte	   : cup of rice</a:t>
              </a:r>
            </a:p>
            <a:p>
              <a:pPr marL="0" indent="0">
                <a:buFont typeface="Arial" pitchFamily="34" charset="0"/>
                <a:buNone/>
              </a:pPr>
              <a:r>
                <a:rPr lang="en-US" sz="1800" dirty="0" smtClean="0">
                  <a:solidFill>
                    <a:schemeClr val="tx1">
                      <a:lumMod val="50000"/>
                    </a:schemeClr>
                  </a:solidFill>
                  <a:latin typeface="Avenir Book"/>
                </a:rPr>
                <a:t>Megabyte : 8 bags of rice</a:t>
              </a:r>
            </a:p>
            <a:p>
              <a:pPr marL="0" indent="0">
                <a:buFont typeface="Arial" pitchFamily="34" charset="0"/>
                <a:buNone/>
              </a:pPr>
              <a:r>
                <a:rPr lang="en-US" sz="1800" dirty="0" smtClean="0">
                  <a:solidFill>
                    <a:schemeClr val="tx1">
                      <a:lumMod val="50000"/>
                    </a:schemeClr>
                  </a:solidFill>
                  <a:latin typeface="Avenir Book"/>
                </a:rPr>
                <a:t>Gigabyte   : 3 Semi trucks</a:t>
              </a:r>
            </a:p>
            <a:p>
              <a:pPr marL="0" indent="0">
                <a:buFont typeface="Arial" pitchFamily="34" charset="0"/>
                <a:buNone/>
              </a:pPr>
              <a:r>
                <a:rPr lang="en-US" sz="1800" dirty="0" smtClean="0">
                  <a:solidFill>
                    <a:schemeClr val="tx1">
                      <a:lumMod val="50000"/>
                    </a:schemeClr>
                  </a:solidFill>
                  <a:latin typeface="Avenir Book"/>
                </a:rPr>
                <a:t>Terabyte	   : 2 Container Ships</a:t>
              </a:r>
            </a:p>
            <a:p>
              <a:pPr marL="0" indent="0">
                <a:buFont typeface="Arial" pitchFamily="34" charset="0"/>
                <a:buNone/>
              </a:pPr>
              <a:r>
                <a:rPr lang="en-US" sz="1800" dirty="0" smtClean="0">
                  <a:solidFill>
                    <a:schemeClr val="tx1">
                      <a:lumMod val="50000"/>
                    </a:schemeClr>
                  </a:solidFill>
                  <a:latin typeface="Avenir Book"/>
                </a:rPr>
                <a:t>Petabyte	   : Blankets Manhattan</a:t>
              </a:r>
            </a:p>
            <a:p>
              <a:pPr marL="0" indent="0">
                <a:buFont typeface="Arial" pitchFamily="34" charset="0"/>
                <a:buNone/>
              </a:pPr>
              <a:r>
                <a:rPr lang="en-US" sz="1800" dirty="0" smtClean="0">
                  <a:solidFill>
                    <a:schemeClr val="tx1">
                      <a:lumMod val="50000"/>
                    </a:schemeClr>
                  </a:solidFill>
                  <a:latin typeface="Avenir Book"/>
                </a:rPr>
                <a:t>Exabyte	   : Blankets west coast states</a:t>
              </a:r>
            </a:p>
            <a:p>
              <a:pPr marL="0" indent="0">
                <a:buFont typeface="Arial" pitchFamily="34" charset="0"/>
                <a:buNone/>
              </a:pPr>
              <a:r>
                <a:rPr lang="en-US" sz="1800" dirty="0" smtClean="0">
                  <a:solidFill>
                    <a:schemeClr val="tx1">
                      <a:lumMod val="50000"/>
                    </a:schemeClr>
                  </a:solidFill>
                  <a:latin typeface="Avenir Book"/>
                </a:rPr>
                <a:t>Zettabyte  : Fills the Pacific Ocean</a:t>
              </a:r>
            </a:p>
            <a:p>
              <a:pPr marL="0" indent="0">
                <a:buNone/>
              </a:pPr>
              <a:r>
                <a:rPr lang="en-US" sz="1800" dirty="0" smtClean="0">
                  <a:solidFill>
                    <a:schemeClr val="tx1">
                      <a:lumMod val="50000"/>
                    </a:schemeClr>
                  </a:solidFill>
                  <a:latin typeface="Avenir Book"/>
                </a:rPr>
                <a:t>Yottabyte  : </a:t>
              </a:r>
              <a:r>
                <a:rPr lang="en-US" sz="1800" dirty="0">
                  <a:solidFill>
                    <a:srgbClr val="7F7F7F"/>
                  </a:solidFill>
                  <a:latin typeface="Avenir Book"/>
                </a:rPr>
                <a:t>A EARTH SIZE RICE BALL</a:t>
              </a:r>
              <a:r>
                <a:rPr lang="en-US" sz="1800" dirty="0" smtClean="0">
                  <a:solidFill>
                    <a:srgbClr val="7F7F7F"/>
                  </a:solidFill>
                  <a:latin typeface="Avenir Book"/>
                </a:rPr>
                <a:t>!</a:t>
              </a:r>
              <a:endParaRPr lang="en-US" sz="1800" dirty="0">
                <a:solidFill>
                  <a:schemeClr val="tx1">
                    <a:lumMod val="50000"/>
                  </a:schemeClr>
                </a:solidFill>
                <a:latin typeface="Avenir Book"/>
              </a:endParaRPr>
            </a:p>
          </p:txBody>
        </p:sp>
      </p:grpSp>
      <p:pic>
        <p:nvPicPr>
          <p:cNvPr id="10" name="Picture 4" descr="http://upload.wikimedia.org/wikipedia/commons/3/34/Commodore-64-Compu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6149" y="713795"/>
            <a:ext cx="1356651" cy="67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926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flipV="1">
            <a:off x="622193" y="2057400"/>
            <a:ext cx="7321550" cy="1"/>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622193" y="727176"/>
            <a:ext cx="7321550" cy="1330224"/>
            <a:chOff x="622193" y="727176"/>
            <a:chExt cx="7321550" cy="1330224"/>
          </a:xfrm>
        </p:grpSpPr>
        <p:cxnSp>
          <p:nvCxnSpPr>
            <p:cNvPr id="11" name="Straight Connector 10"/>
            <p:cNvCxnSpPr/>
            <p:nvPr/>
          </p:nvCxnSpPr>
          <p:spPr>
            <a:xfrm flipV="1">
              <a:off x="622193" y="1371600"/>
              <a:ext cx="7321550" cy="1"/>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262270" y="1638935"/>
              <a:ext cx="1614242" cy="369332"/>
            </a:xfrm>
            <a:prstGeom prst="rect">
              <a:avLst/>
            </a:prstGeom>
          </p:spPr>
          <p:txBody>
            <a:bodyPr wrap="square">
              <a:spAutoFit/>
            </a:bodyPr>
            <a:lstStyle/>
            <a:p>
              <a:pPr algn="r" defTabSz="457200"/>
              <a:r>
                <a:rPr lang="en-US" dirty="0" smtClean="0">
                  <a:solidFill>
                    <a:prstClr val="white"/>
                  </a:solidFill>
                </a:rPr>
                <a:t>Desktop</a:t>
              </a:r>
              <a:endParaRPr lang="en-US" dirty="0">
                <a:solidFill>
                  <a:prstClr val="white"/>
                </a:solidFill>
              </a:endParaRPr>
            </a:p>
          </p:txBody>
        </p:sp>
        <p:sp>
          <p:nvSpPr>
            <p:cNvPr id="15" name="Rectangle 14"/>
            <p:cNvSpPr/>
            <p:nvPr/>
          </p:nvSpPr>
          <p:spPr>
            <a:xfrm>
              <a:off x="6262270" y="727176"/>
              <a:ext cx="1614242" cy="369332"/>
            </a:xfrm>
            <a:prstGeom prst="rect">
              <a:avLst/>
            </a:prstGeom>
          </p:spPr>
          <p:txBody>
            <a:bodyPr wrap="square">
              <a:spAutoFit/>
            </a:bodyPr>
            <a:lstStyle/>
            <a:p>
              <a:pPr algn="r" defTabSz="457200"/>
              <a:r>
                <a:rPr lang="en-US" dirty="0" smtClean="0">
                  <a:solidFill>
                    <a:srgbClr val="7F7F7F"/>
                  </a:solidFill>
                </a:rPr>
                <a:t>Hobbyist</a:t>
              </a:r>
              <a:endParaRPr lang="en-US" dirty="0">
                <a:solidFill>
                  <a:srgbClr val="7F7F7F"/>
                </a:solidFill>
              </a:endParaRPr>
            </a:p>
          </p:txBody>
        </p:sp>
        <p:pic>
          <p:nvPicPr>
            <p:cNvPr id="22" name="Picture 21"/>
            <p:cNvPicPr>
              <a:picLocks noChangeAspect="1"/>
            </p:cNvPicPr>
            <p:nvPr/>
          </p:nvPicPr>
          <p:blipFill>
            <a:blip r:embed="rId3"/>
            <a:stretch>
              <a:fillRect/>
            </a:stretch>
          </p:blipFill>
          <p:spPr>
            <a:xfrm>
              <a:off x="6112385" y="797648"/>
              <a:ext cx="689010" cy="454747"/>
            </a:xfrm>
            <a:prstGeom prst="rect">
              <a:avLst/>
            </a:prstGeom>
          </p:spPr>
        </p:pic>
        <p:pic>
          <p:nvPicPr>
            <p:cNvPr id="8" name="Picture 7"/>
            <p:cNvPicPr>
              <a:picLocks noChangeAspect="1"/>
            </p:cNvPicPr>
            <p:nvPr/>
          </p:nvPicPr>
          <p:blipFill>
            <a:blip r:embed="rId4"/>
            <a:stretch>
              <a:fillRect/>
            </a:stretch>
          </p:blipFill>
          <p:spPr>
            <a:xfrm>
              <a:off x="6129522" y="1409280"/>
              <a:ext cx="671873" cy="648120"/>
            </a:xfrm>
            <a:prstGeom prst="rect">
              <a:avLst/>
            </a:prstGeom>
          </p:spPr>
        </p:pic>
      </p:grpSp>
      <p:sp>
        <p:nvSpPr>
          <p:cNvPr id="23" name="Content Placeholder 2"/>
          <p:cNvSpPr txBox="1">
            <a:spLocks/>
          </p:cNvSpPr>
          <p:nvPr/>
        </p:nvSpPr>
        <p:spPr>
          <a:xfrm>
            <a:off x="622198" y="727176"/>
            <a:ext cx="7759802" cy="5368823"/>
          </a:xfrm>
          <a:prstGeom prst="rect">
            <a:avLst/>
          </a:prstGeom>
        </p:spPr>
        <p:txBody>
          <a:bodyPr vert="horz" lIns="91440" tIns="45720" rIns="91440" bIns="45720" numCol="1"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7F7F7F"/>
                </a:solidFill>
                <a:latin typeface="Avenir Book"/>
              </a:rPr>
              <a:t>Byte	   : one grain of rice</a:t>
            </a:r>
          </a:p>
          <a:p>
            <a:pPr marL="0" indent="0">
              <a:buFont typeface="Arial" pitchFamily="34" charset="0"/>
              <a:buNone/>
            </a:pPr>
            <a:r>
              <a:rPr lang="en-US" sz="1800" dirty="0" smtClean="0">
                <a:solidFill>
                  <a:srgbClr val="7F7F7F"/>
                </a:solidFill>
                <a:latin typeface="Avenir Book"/>
              </a:rPr>
              <a:t>Kilobyte	   : cup of rice</a:t>
            </a:r>
          </a:p>
          <a:p>
            <a:pPr marL="0" indent="0">
              <a:buFont typeface="Arial" pitchFamily="34" charset="0"/>
              <a:buNone/>
            </a:pPr>
            <a:r>
              <a:rPr lang="en-US" sz="1800" dirty="0" smtClean="0">
                <a:solidFill>
                  <a:prstClr val="white"/>
                </a:solidFill>
                <a:latin typeface="Avenir Book"/>
              </a:rPr>
              <a:t>Megabyte : 8 bags of rice</a:t>
            </a:r>
          </a:p>
          <a:p>
            <a:pPr marL="0" indent="0">
              <a:buFont typeface="Arial" pitchFamily="34" charset="0"/>
              <a:buNone/>
            </a:pPr>
            <a:r>
              <a:rPr lang="en-US" sz="1800" dirty="0" smtClean="0">
                <a:solidFill>
                  <a:prstClr val="white"/>
                </a:solidFill>
                <a:latin typeface="Avenir Book"/>
              </a:rPr>
              <a:t>Gigabyte   : 3 Semi trucks</a:t>
            </a:r>
          </a:p>
          <a:p>
            <a:pPr marL="0" indent="0">
              <a:buFont typeface="Arial" pitchFamily="34" charset="0"/>
              <a:buNone/>
            </a:pPr>
            <a:r>
              <a:rPr lang="en-US" sz="1800" dirty="0" smtClean="0">
                <a:solidFill>
                  <a:prstClr val="white">
                    <a:lumMod val="50000"/>
                  </a:prstClr>
                </a:solidFill>
                <a:latin typeface="Avenir Book"/>
              </a:rPr>
              <a:t>Terabyte	   : 2 Container Ships</a:t>
            </a:r>
          </a:p>
          <a:p>
            <a:pPr marL="0" indent="0">
              <a:buFont typeface="Arial" pitchFamily="34" charset="0"/>
              <a:buNone/>
            </a:pPr>
            <a:r>
              <a:rPr lang="en-US" sz="1800" dirty="0" smtClean="0">
                <a:solidFill>
                  <a:prstClr val="white">
                    <a:lumMod val="50000"/>
                  </a:prstClr>
                </a:solidFill>
                <a:latin typeface="Avenir Book"/>
              </a:rPr>
              <a:t>Petabyte	   : Blankets Manhattan</a:t>
            </a:r>
          </a:p>
          <a:p>
            <a:pPr marL="0" indent="0">
              <a:buFont typeface="Arial" pitchFamily="34" charset="0"/>
              <a:buNone/>
            </a:pPr>
            <a:r>
              <a:rPr lang="en-US" sz="1800" dirty="0" smtClean="0">
                <a:solidFill>
                  <a:prstClr val="white">
                    <a:lumMod val="50000"/>
                  </a:prstClr>
                </a:solidFill>
                <a:latin typeface="Avenir Book"/>
              </a:rPr>
              <a:t>Exabyte	   : Blankets west coast states</a:t>
            </a:r>
          </a:p>
          <a:p>
            <a:pPr marL="0" indent="0">
              <a:buFont typeface="Arial" pitchFamily="34" charset="0"/>
              <a:buNone/>
            </a:pPr>
            <a:r>
              <a:rPr lang="en-US" sz="1800" dirty="0" smtClean="0">
                <a:solidFill>
                  <a:prstClr val="white">
                    <a:lumMod val="50000"/>
                  </a:prstClr>
                </a:solidFill>
                <a:latin typeface="Avenir Book"/>
              </a:rPr>
              <a:t>Zettabyte  : Fills the Pacific Ocean</a:t>
            </a:r>
          </a:p>
          <a:p>
            <a:pPr marL="0" indent="0">
              <a:buFont typeface="Arial" pitchFamily="34" charset="0"/>
              <a:buNone/>
            </a:pPr>
            <a:r>
              <a:rPr lang="en-US" sz="1800" dirty="0" smtClean="0">
                <a:solidFill>
                  <a:prstClr val="white">
                    <a:lumMod val="50000"/>
                  </a:prstClr>
                </a:solidFill>
                <a:latin typeface="Avenir Book"/>
              </a:rPr>
              <a:t>Yottabyte  : </a:t>
            </a:r>
            <a:r>
              <a:rPr lang="en-US" sz="1800" dirty="0">
                <a:solidFill>
                  <a:srgbClr val="7F7F7F"/>
                </a:solidFill>
                <a:latin typeface="Avenir Book"/>
              </a:rPr>
              <a:t>A EARTH SIZE RICE BALL</a:t>
            </a:r>
            <a:r>
              <a:rPr lang="en-US" sz="1800" dirty="0" smtClean="0">
                <a:solidFill>
                  <a:srgbClr val="7F7F7F"/>
                </a:solidFill>
                <a:latin typeface="Avenir Book"/>
              </a:rPr>
              <a:t>!</a:t>
            </a:r>
            <a:endParaRPr lang="en-US" sz="1800" dirty="0">
              <a:solidFill>
                <a:prstClr val="white">
                  <a:lumMod val="50000"/>
                </a:prstClr>
              </a:solidFill>
              <a:latin typeface="Avenir Book"/>
            </a:endParaRPr>
          </a:p>
        </p:txBody>
      </p:sp>
    </p:spTree>
    <p:extLst>
      <p:ext uri="{BB962C8B-B14F-4D97-AF65-F5344CB8AC3E}">
        <p14:creationId xmlns:p14="http://schemas.microsoft.com/office/powerpoint/2010/main" val="2236339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22193" y="609600"/>
            <a:ext cx="7321550" cy="774426"/>
            <a:chOff x="622193" y="609600"/>
            <a:chExt cx="7321550" cy="774426"/>
          </a:xfrm>
        </p:grpSpPr>
        <p:cxnSp>
          <p:nvCxnSpPr>
            <p:cNvPr id="11" name="Straight Connector 10"/>
            <p:cNvCxnSpPr/>
            <p:nvPr/>
          </p:nvCxnSpPr>
          <p:spPr>
            <a:xfrm flipV="1">
              <a:off x="622193" y="1384025"/>
              <a:ext cx="7321550" cy="1"/>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262270" y="609600"/>
              <a:ext cx="1614242" cy="369332"/>
            </a:xfrm>
            <a:prstGeom prst="rect">
              <a:avLst/>
            </a:prstGeom>
          </p:spPr>
          <p:txBody>
            <a:bodyPr wrap="square">
              <a:spAutoFit/>
            </a:bodyPr>
            <a:lstStyle/>
            <a:p>
              <a:pPr algn="r" defTabSz="457200"/>
              <a:r>
                <a:rPr lang="en-US" dirty="0" smtClean="0">
                  <a:solidFill>
                    <a:srgbClr val="7F7F7F"/>
                  </a:solidFill>
                </a:rPr>
                <a:t>Hobbyist</a:t>
              </a:r>
              <a:endParaRPr lang="en-US" dirty="0">
                <a:solidFill>
                  <a:srgbClr val="7F7F7F"/>
                </a:solidFill>
              </a:endParaRPr>
            </a:p>
          </p:txBody>
        </p:sp>
        <p:pic>
          <p:nvPicPr>
            <p:cNvPr id="22" name="Picture 21"/>
            <p:cNvPicPr>
              <a:picLocks noChangeAspect="1"/>
            </p:cNvPicPr>
            <p:nvPr/>
          </p:nvPicPr>
          <p:blipFill>
            <a:blip r:embed="rId3"/>
            <a:stretch>
              <a:fillRect/>
            </a:stretch>
          </p:blipFill>
          <p:spPr>
            <a:xfrm>
              <a:off x="6112385" y="680072"/>
              <a:ext cx="689010" cy="454747"/>
            </a:xfrm>
            <a:prstGeom prst="rect">
              <a:avLst/>
            </a:prstGeom>
          </p:spPr>
        </p:pic>
      </p:grpSp>
      <p:grpSp>
        <p:nvGrpSpPr>
          <p:cNvPr id="4" name="Group 3"/>
          <p:cNvGrpSpPr/>
          <p:nvPr/>
        </p:nvGrpSpPr>
        <p:grpSpPr>
          <a:xfrm>
            <a:off x="622193" y="1409280"/>
            <a:ext cx="7321550" cy="648121"/>
            <a:chOff x="622193" y="1409280"/>
            <a:chExt cx="7321550" cy="648121"/>
          </a:xfrm>
        </p:grpSpPr>
        <p:cxnSp>
          <p:nvCxnSpPr>
            <p:cNvPr id="12" name="Straight Connector 11"/>
            <p:cNvCxnSpPr/>
            <p:nvPr/>
          </p:nvCxnSpPr>
          <p:spPr>
            <a:xfrm flipV="1">
              <a:off x="622193" y="2057400"/>
              <a:ext cx="7321550" cy="1"/>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262270" y="1562735"/>
              <a:ext cx="1614242" cy="369332"/>
            </a:xfrm>
            <a:prstGeom prst="rect">
              <a:avLst/>
            </a:prstGeom>
          </p:spPr>
          <p:txBody>
            <a:bodyPr wrap="square">
              <a:spAutoFit/>
            </a:bodyPr>
            <a:lstStyle/>
            <a:p>
              <a:pPr algn="r" defTabSz="457200"/>
              <a:r>
                <a:rPr lang="en-US" dirty="0" smtClean="0">
                  <a:solidFill>
                    <a:srgbClr val="7F7F7F"/>
                  </a:solidFill>
                </a:rPr>
                <a:t>Desktop</a:t>
              </a:r>
              <a:endParaRPr lang="en-US" dirty="0">
                <a:solidFill>
                  <a:srgbClr val="7F7F7F"/>
                </a:solidFill>
              </a:endParaRPr>
            </a:p>
          </p:txBody>
        </p:sp>
        <p:pic>
          <p:nvPicPr>
            <p:cNvPr id="8" name="Picture 7"/>
            <p:cNvPicPr>
              <a:picLocks noChangeAspect="1"/>
            </p:cNvPicPr>
            <p:nvPr/>
          </p:nvPicPr>
          <p:blipFill>
            <a:blip r:embed="rId4"/>
            <a:stretch>
              <a:fillRect/>
            </a:stretch>
          </p:blipFill>
          <p:spPr>
            <a:xfrm>
              <a:off x="6129522" y="1409280"/>
              <a:ext cx="671873" cy="648120"/>
            </a:xfrm>
            <a:prstGeom prst="rect">
              <a:avLst/>
            </a:prstGeom>
          </p:spPr>
        </p:pic>
      </p:grpSp>
      <p:grpSp>
        <p:nvGrpSpPr>
          <p:cNvPr id="5" name="Group 4"/>
          <p:cNvGrpSpPr/>
          <p:nvPr/>
        </p:nvGrpSpPr>
        <p:grpSpPr>
          <a:xfrm>
            <a:off x="622193" y="2133600"/>
            <a:ext cx="7321550" cy="533401"/>
            <a:chOff x="622193" y="2133600"/>
            <a:chExt cx="7321550" cy="533401"/>
          </a:xfrm>
        </p:grpSpPr>
        <p:cxnSp>
          <p:nvCxnSpPr>
            <p:cNvPr id="17" name="Straight Connector 16"/>
            <p:cNvCxnSpPr/>
            <p:nvPr/>
          </p:nvCxnSpPr>
          <p:spPr>
            <a:xfrm flipV="1">
              <a:off x="622193" y="2667000"/>
              <a:ext cx="73215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279786" y="2133600"/>
              <a:ext cx="1596726" cy="369332"/>
            </a:xfrm>
            <a:prstGeom prst="rect">
              <a:avLst/>
            </a:prstGeom>
          </p:spPr>
          <p:txBody>
            <a:bodyPr wrap="square">
              <a:spAutoFit/>
            </a:bodyPr>
            <a:lstStyle/>
            <a:p>
              <a:pPr algn="r" defTabSz="457200"/>
              <a:r>
                <a:rPr lang="en-US" dirty="0" smtClean="0">
                  <a:solidFill>
                    <a:prstClr val="white"/>
                  </a:solidFill>
                </a:rPr>
                <a:t>Internet</a:t>
              </a:r>
              <a:endParaRPr lang="en-US" dirty="0">
                <a:solidFill>
                  <a:prstClr val="white"/>
                </a:solidFill>
              </a:endParaRPr>
            </a:p>
          </p:txBody>
        </p:sp>
        <p:pic>
          <p:nvPicPr>
            <p:cNvPr id="26" name="Picture 25"/>
            <p:cNvPicPr>
              <a:picLocks noChangeAspect="1"/>
            </p:cNvPicPr>
            <p:nvPr/>
          </p:nvPicPr>
          <p:blipFill>
            <a:blip r:embed="rId5"/>
            <a:stretch>
              <a:fillRect/>
            </a:stretch>
          </p:blipFill>
          <p:spPr>
            <a:xfrm>
              <a:off x="6236039" y="2133600"/>
              <a:ext cx="466868" cy="457200"/>
            </a:xfrm>
            <a:prstGeom prst="rect">
              <a:avLst/>
            </a:prstGeom>
          </p:spPr>
        </p:pic>
      </p:grpSp>
      <p:sp>
        <p:nvSpPr>
          <p:cNvPr id="23" name="Content Placeholder 2"/>
          <p:cNvSpPr txBox="1">
            <a:spLocks/>
          </p:cNvSpPr>
          <p:nvPr/>
        </p:nvSpPr>
        <p:spPr>
          <a:xfrm>
            <a:off x="622198" y="685801"/>
            <a:ext cx="7836002" cy="5027836"/>
          </a:xfrm>
          <a:prstGeom prst="rect">
            <a:avLst/>
          </a:prstGeom>
        </p:spPr>
        <p:txBody>
          <a:bodyPr vert="horz" lIns="91440" tIns="45720" rIns="91440" bIns="45720" numCol="1"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7F7F7F"/>
                </a:solidFill>
                <a:latin typeface="Avenir Book"/>
              </a:rPr>
              <a:t>Byte	   : one grain of rice</a:t>
            </a:r>
          </a:p>
          <a:p>
            <a:pPr marL="0" indent="0">
              <a:buFont typeface="Arial" pitchFamily="34" charset="0"/>
              <a:buNone/>
            </a:pPr>
            <a:r>
              <a:rPr lang="en-US" sz="1800" dirty="0" smtClean="0">
                <a:solidFill>
                  <a:srgbClr val="7F7F7F"/>
                </a:solidFill>
                <a:latin typeface="Avenir Book"/>
              </a:rPr>
              <a:t>Kilobyte	   : cup of rice</a:t>
            </a:r>
          </a:p>
          <a:p>
            <a:pPr marL="0" indent="0">
              <a:buFont typeface="Arial" pitchFamily="34" charset="0"/>
              <a:buNone/>
            </a:pPr>
            <a:r>
              <a:rPr lang="en-US" sz="1800" dirty="0" smtClean="0">
                <a:solidFill>
                  <a:srgbClr val="7F7F7F"/>
                </a:solidFill>
                <a:latin typeface="Avenir Book"/>
              </a:rPr>
              <a:t>Megabyte : 8 bags of rice</a:t>
            </a:r>
          </a:p>
          <a:p>
            <a:pPr marL="0" indent="0">
              <a:buFont typeface="Arial" pitchFamily="34" charset="0"/>
              <a:buNone/>
            </a:pPr>
            <a:r>
              <a:rPr lang="en-US" sz="1800" dirty="0" smtClean="0">
                <a:solidFill>
                  <a:srgbClr val="7F7F7F"/>
                </a:solidFill>
                <a:latin typeface="Avenir Book"/>
              </a:rPr>
              <a:t>Gigabyte   : 3 Semi trucks</a:t>
            </a:r>
          </a:p>
          <a:p>
            <a:pPr marL="0" indent="0">
              <a:buFont typeface="Arial" pitchFamily="34" charset="0"/>
              <a:buNone/>
            </a:pPr>
            <a:r>
              <a:rPr lang="en-US" sz="1800" dirty="0" smtClean="0">
                <a:solidFill>
                  <a:prstClr val="white"/>
                </a:solidFill>
                <a:latin typeface="Avenir Book"/>
              </a:rPr>
              <a:t>Terabyte	   : 2 Container Ships</a:t>
            </a:r>
          </a:p>
          <a:p>
            <a:pPr marL="0" indent="0">
              <a:buFont typeface="Arial" pitchFamily="34" charset="0"/>
              <a:buNone/>
            </a:pPr>
            <a:r>
              <a:rPr lang="en-US" sz="1800" dirty="0" smtClean="0">
                <a:solidFill>
                  <a:prstClr val="white"/>
                </a:solidFill>
                <a:latin typeface="Avenir Book"/>
              </a:rPr>
              <a:t>Petabyte	   : Blankets Manhattan</a:t>
            </a:r>
          </a:p>
          <a:p>
            <a:pPr marL="0" indent="0">
              <a:buFont typeface="Arial" pitchFamily="34" charset="0"/>
              <a:buNone/>
            </a:pPr>
            <a:r>
              <a:rPr lang="en-US" sz="1800" dirty="0" smtClean="0">
                <a:solidFill>
                  <a:prstClr val="white">
                    <a:lumMod val="50000"/>
                  </a:prstClr>
                </a:solidFill>
                <a:latin typeface="Avenir Book"/>
              </a:rPr>
              <a:t>Exabyte	   : Blankets west coast states</a:t>
            </a:r>
          </a:p>
          <a:p>
            <a:pPr marL="0" indent="0">
              <a:buFont typeface="Arial" pitchFamily="34" charset="0"/>
              <a:buNone/>
            </a:pPr>
            <a:r>
              <a:rPr lang="en-US" sz="1800" dirty="0" smtClean="0">
                <a:solidFill>
                  <a:prstClr val="white">
                    <a:lumMod val="50000"/>
                  </a:prstClr>
                </a:solidFill>
                <a:latin typeface="Avenir Book"/>
              </a:rPr>
              <a:t>Zettabyte  : Fills the Pacific Ocean</a:t>
            </a:r>
          </a:p>
          <a:p>
            <a:pPr marL="0" indent="0">
              <a:buFont typeface="Arial" pitchFamily="34" charset="0"/>
              <a:buNone/>
            </a:pPr>
            <a:r>
              <a:rPr lang="en-US" sz="1800" dirty="0" smtClean="0">
                <a:solidFill>
                  <a:prstClr val="white">
                    <a:lumMod val="50000"/>
                  </a:prstClr>
                </a:solidFill>
                <a:latin typeface="Avenir Book"/>
              </a:rPr>
              <a:t>Yottabyte  : </a:t>
            </a:r>
            <a:r>
              <a:rPr lang="en-US" sz="1800" dirty="0">
                <a:solidFill>
                  <a:srgbClr val="7F7F7F"/>
                </a:solidFill>
                <a:latin typeface="Avenir Book"/>
              </a:rPr>
              <a:t>A EARTH SIZE RICE BALL</a:t>
            </a:r>
            <a:r>
              <a:rPr lang="en-US" sz="1800" dirty="0" smtClean="0">
                <a:solidFill>
                  <a:srgbClr val="7F7F7F"/>
                </a:solidFill>
                <a:latin typeface="Avenir Book"/>
              </a:rPr>
              <a:t>!</a:t>
            </a:r>
            <a:endParaRPr lang="en-US" sz="1800" dirty="0">
              <a:solidFill>
                <a:prstClr val="white">
                  <a:lumMod val="50000"/>
                </a:prstClr>
              </a:solidFill>
              <a:latin typeface="Avenir Book"/>
            </a:endParaRPr>
          </a:p>
        </p:txBody>
      </p:sp>
    </p:spTree>
    <p:extLst>
      <p:ext uri="{BB962C8B-B14F-4D97-AF65-F5344CB8AC3E}">
        <p14:creationId xmlns:p14="http://schemas.microsoft.com/office/powerpoint/2010/main" val="1254516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txBox="1">
            <a:spLocks/>
          </p:cNvSpPr>
          <p:nvPr/>
        </p:nvSpPr>
        <p:spPr>
          <a:xfrm>
            <a:off x="622198" y="990601"/>
            <a:ext cx="7988402" cy="4723036"/>
          </a:xfrm>
          <a:prstGeom prst="rect">
            <a:avLst/>
          </a:prstGeom>
        </p:spPr>
        <p:txBody>
          <a:bodyPr vert="horz" lIns="91440" tIns="45720" rIns="91440" bIns="45720" numCol="1"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prstClr val="white">
                    <a:lumMod val="50000"/>
                  </a:prstClr>
                </a:solidFill>
                <a:latin typeface="Avenir Book"/>
              </a:rPr>
              <a:t>Byte	   : one grain of rice</a:t>
            </a:r>
          </a:p>
          <a:p>
            <a:pPr marL="0" indent="0">
              <a:buFont typeface="Arial" pitchFamily="34" charset="0"/>
              <a:buNone/>
            </a:pPr>
            <a:r>
              <a:rPr lang="en-US" sz="1800" dirty="0" smtClean="0">
                <a:solidFill>
                  <a:prstClr val="white">
                    <a:lumMod val="50000"/>
                  </a:prstClr>
                </a:solidFill>
                <a:latin typeface="Avenir Book"/>
              </a:rPr>
              <a:t>Kilobyte	   : cup of rice</a:t>
            </a:r>
          </a:p>
          <a:p>
            <a:pPr marL="0" indent="0">
              <a:buFont typeface="Arial" pitchFamily="34" charset="0"/>
              <a:buNone/>
            </a:pPr>
            <a:r>
              <a:rPr lang="en-US" sz="1800" dirty="0" smtClean="0">
                <a:solidFill>
                  <a:prstClr val="white">
                    <a:lumMod val="50000"/>
                  </a:prstClr>
                </a:solidFill>
                <a:latin typeface="Avenir Book"/>
              </a:rPr>
              <a:t>Megabyte : 8 bags of rice</a:t>
            </a:r>
          </a:p>
          <a:p>
            <a:pPr marL="0" indent="0">
              <a:buFont typeface="Arial" pitchFamily="34" charset="0"/>
              <a:buNone/>
            </a:pPr>
            <a:r>
              <a:rPr lang="en-US" sz="1800" dirty="0" smtClean="0">
                <a:solidFill>
                  <a:prstClr val="white">
                    <a:lumMod val="50000"/>
                  </a:prstClr>
                </a:solidFill>
                <a:latin typeface="Avenir Book"/>
              </a:rPr>
              <a:t>Gigabyte   : 3 Semi trucks</a:t>
            </a:r>
          </a:p>
          <a:p>
            <a:pPr marL="0" indent="0">
              <a:buFont typeface="Arial" pitchFamily="34" charset="0"/>
              <a:buNone/>
            </a:pPr>
            <a:r>
              <a:rPr lang="en-US" sz="1800" dirty="0" smtClean="0">
                <a:solidFill>
                  <a:prstClr val="white">
                    <a:lumMod val="50000"/>
                  </a:prstClr>
                </a:solidFill>
                <a:latin typeface="Avenir Book"/>
              </a:rPr>
              <a:t>Terabyte	   : 2 Container Ships</a:t>
            </a:r>
          </a:p>
          <a:p>
            <a:pPr marL="0" indent="0">
              <a:buFont typeface="Arial" pitchFamily="34" charset="0"/>
              <a:buNone/>
            </a:pPr>
            <a:r>
              <a:rPr lang="en-US" sz="1800" dirty="0" smtClean="0">
                <a:solidFill>
                  <a:prstClr val="white">
                    <a:lumMod val="50000"/>
                  </a:prstClr>
                </a:solidFill>
                <a:latin typeface="Avenir Book"/>
              </a:rPr>
              <a:t>Petabyte	   : Blankets Manhattan</a:t>
            </a:r>
          </a:p>
          <a:p>
            <a:pPr marL="0" indent="0">
              <a:buFont typeface="Arial" pitchFamily="34" charset="0"/>
              <a:buNone/>
            </a:pPr>
            <a:r>
              <a:rPr lang="en-US" sz="1800" dirty="0" smtClean="0">
                <a:solidFill>
                  <a:prstClr val="white"/>
                </a:solidFill>
                <a:latin typeface="Avenir Book"/>
              </a:rPr>
              <a:t>Exabyte	   : Blankets west coast states</a:t>
            </a:r>
          </a:p>
          <a:p>
            <a:pPr marL="0" indent="0">
              <a:buFont typeface="Arial" pitchFamily="34" charset="0"/>
              <a:buNone/>
            </a:pPr>
            <a:r>
              <a:rPr lang="en-US" sz="1800" dirty="0" smtClean="0">
                <a:solidFill>
                  <a:prstClr val="white"/>
                </a:solidFill>
                <a:latin typeface="Avenir Book"/>
              </a:rPr>
              <a:t>Zettabyte  : Fills the Pacific Ocean</a:t>
            </a:r>
          </a:p>
          <a:p>
            <a:pPr marL="0" indent="0">
              <a:buFont typeface="Arial" pitchFamily="34" charset="0"/>
              <a:buNone/>
            </a:pPr>
            <a:r>
              <a:rPr lang="en-US" sz="1800" dirty="0" smtClean="0">
                <a:solidFill>
                  <a:srgbClr val="7F7F7F"/>
                </a:solidFill>
                <a:latin typeface="Avenir Book"/>
              </a:rPr>
              <a:t>Yottabyte  : </a:t>
            </a:r>
            <a:r>
              <a:rPr lang="en-US" sz="1800" dirty="0">
                <a:solidFill>
                  <a:srgbClr val="7F7F7F"/>
                </a:solidFill>
                <a:latin typeface="Avenir Book"/>
              </a:rPr>
              <a:t>A EARTH SIZE RICE BALL</a:t>
            </a:r>
            <a:r>
              <a:rPr lang="en-US" sz="1800" dirty="0" smtClean="0">
                <a:solidFill>
                  <a:srgbClr val="7F7F7F"/>
                </a:solidFill>
                <a:latin typeface="Avenir Book"/>
              </a:rPr>
              <a:t>!</a:t>
            </a:r>
            <a:endParaRPr lang="en-US" sz="1800" dirty="0">
              <a:solidFill>
                <a:srgbClr val="7F7F7F"/>
              </a:solidFill>
              <a:latin typeface="Avenir Book"/>
            </a:endParaRPr>
          </a:p>
        </p:txBody>
      </p:sp>
      <p:grpSp>
        <p:nvGrpSpPr>
          <p:cNvPr id="4" name="Group 3"/>
          <p:cNvGrpSpPr/>
          <p:nvPr/>
        </p:nvGrpSpPr>
        <p:grpSpPr>
          <a:xfrm>
            <a:off x="622193" y="2971800"/>
            <a:ext cx="7321550" cy="761793"/>
            <a:chOff x="622193" y="2971800"/>
            <a:chExt cx="7321550" cy="761793"/>
          </a:xfrm>
        </p:grpSpPr>
        <p:sp>
          <p:nvSpPr>
            <p:cNvPr id="19" name="Rectangle 18"/>
            <p:cNvSpPr/>
            <p:nvPr/>
          </p:nvSpPr>
          <p:spPr>
            <a:xfrm>
              <a:off x="6286776" y="3130533"/>
              <a:ext cx="1589741" cy="369332"/>
            </a:xfrm>
            <a:prstGeom prst="rect">
              <a:avLst/>
            </a:prstGeom>
          </p:spPr>
          <p:txBody>
            <a:bodyPr wrap="square">
              <a:spAutoFit/>
            </a:bodyPr>
            <a:lstStyle/>
            <a:p>
              <a:pPr algn="r" defTabSz="457200"/>
              <a:r>
                <a:rPr lang="en-US" dirty="0" smtClean="0">
                  <a:solidFill>
                    <a:srgbClr val="FFFFFF"/>
                  </a:solidFill>
                </a:rPr>
                <a:t>Big Data</a:t>
              </a:r>
              <a:endParaRPr lang="en-US" dirty="0">
                <a:solidFill>
                  <a:srgbClr val="FFFFFF"/>
                </a:solidFill>
              </a:endParaRPr>
            </a:p>
          </p:txBody>
        </p:sp>
        <p:cxnSp>
          <p:nvCxnSpPr>
            <p:cNvPr id="20" name="Straight Connector 19"/>
            <p:cNvCxnSpPr/>
            <p:nvPr/>
          </p:nvCxnSpPr>
          <p:spPr>
            <a:xfrm flipV="1">
              <a:off x="622193" y="3657600"/>
              <a:ext cx="7321550" cy="1"/>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3"/>
            <a:stretch>
              <a:fillRect/>
            </a:stretch>
          </p:blipFill>
          <p:spPr>
            <a:xfrm>
              <a:off x="6236039" y="2971800"/>
              <a:ext cx="565356" cy="761793"/>
            </a:xfrm>
            <a:prstGeom prst="rect">
              <a:avLst/>
            </a:prstGeom>
          </p:spPr>
        </p:pic>
      </p:grpSp>
      <p:grpSp>
        <p:nvGrpSpPr>
          <p:cNvPr id="2" name="Group 1"/>
          <p:cNvGrpSpPr/>
          <p:nvPr/>
        </p:nvGrpSpPr>
        <p:grpSpPr>
          <a:xfrm>
            <a:off x="622193" y="1151181"/>
            <a:ext cx="7321550" cy="525219"/>
            <a:chOff x="622193" y="1540597"/>
            <a:chExt cx="7321550" cy="525219"/>
          </a:xfrm>
        </p:grpSpPr>
        <p:cxnSp>
          <p:nvCxnSpPr>
            <p:cNvPr id="11" name="Straight Connector 10"/>
            <p:cNvCxnSpPr/>
            <p:nvPr/>
          </p:nvCxnSpPr>
          <p:spPr>
            <a:xfrm flipV="1">
              <a:off x="622193" y="2057400"/>
              <a:ext cx="7321550" cy="1"/>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262270" y="1540597"/>
              <a:ext cx="1614242" cy="369332"/>
            </a:xfrm>
            <a:prstGeom prst="rect">
              <a:avLst/>
            </a:prstGeom>
          </p:spPr>
          <p:txBody>
            <a:bodyPr wrap="square">
              <a:spAutoFit/>
            </a:bodyPr>
            <a:lstStyle/>
            <a:p>
              <a:pPr algn="r" defTabSz="457200"/>
              <a:r>
                <a:rPr lang="en-US" dirty="0" smtClean="0">
                  <a:solidFill>
                    <a:srgbClr val="7F7F7F"/>
                  </a:solidFill>
                </a:rPr>
                <a:t>Hobbyist</a:t>
              </a:r>
              <a:endParaRPr lang="en-US" dirty="0">
                <a:solidFill>
                  <a:srgbClr val="7F7F7F"/>
                </a:solidFill>
              </a:endParaRPr>
            </a:p>
          </p:txBody>
        </p:sp>
        <p:pic>
          <p:nvPicPr>
            <p:cNvPr id="22" name="Picture 21"/>
            <p:cNvPicPr>
              <a:picLocks noChangeAspect="1"/>
            </p:cNvPicPr>
            <p:nvPr/>
          </p:nvPicPr>
          <p:blipFill>
            <a:blip r:embed="rId4"/>
            <a:stretch>
              <a:fillRect/>
            </a:stretch>
          </p:blipFill>
          <p:spPr>
            <a:xfrm>
              <a:off x="6112385" y="1611069"/>
              <a:ext cx="689010" cy="454747"/>
            </a:xfrm>
            <a:prstGeom prst="rect">
              <a:avLst/>
            </a:prstGeom>
          </p:spPr>
        </p:pic>
      </p:grpSp>
      <p:grpSp>
        <p:nvGrpSpPr>
          <p:cNvPr id="6" name="Group 5"/>
          <p:cNvGrpSpPr/>
          <p:nvPr/>
        </p:nvGrpSpPr>
        <p:grpSpPr>
          <a:xfrm>
            <a:off x="622193" y="1714080"/>
            <a:ext cx="7321550" cy="648120"/>
            <a:chOff x="622193" y="1714080"/>
            <a:chExt cx="7321550" cy="648120"/>
          </a:xfrm>
        </p:grpSpPr>
        <p:cxnSp>
          <p:nvCxnSpPr>
            <p:cNvPr id="12" name="Straight Connector 11"/>
            <p:cNvCxnSpPr/>
            <p:nvPr/>
          </p:nvCxnSpPr>
          <p:spPr>
            <a:xfrm flipV="1">
              <a:off x="622193" y="2362199"/>
              <a:ext cx="7321550" cy="1"/>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262270" y="1752600"/>
              <a:ext cx="1614242" cy="369332"/>
            </a:xfrm>
            <a:prstGeom prst="rect">
              <a:avLst/>
            </a:prstGeom>
          </p:spPr>
          <p:txBody>
            <a:bodyPr wrap="square">
              <a:spAutoFit/>
            </a:bodyPr>
            <a:lstStyle/>
            <a:p>
              <a:pPr algn="r" defTabSz="457200"/>
              <a:r>
                <a:rPr lang="en-US" dirty="0" smtClean="0">
                  <a:solidFill>
                    <a:srgbClr val="7F7F7F"/>
                  </a:solidFill>
                </a:rPr>
                <a:t>Desktop</a:t>
              </a:r>
              <a:endParaRPr lang="en-US" dirty="0">
                <a:solidFill>
                  <a:srgbClr val="7F7F7F"/>
                </a:solidFill>
              </a:endParaRPr>
            </a:p>
          </p:txBody>
        </p:sp>
        <p:pic>
          <p:nvPicPr>
            <p:cNvPr id="8" name="Picture 7"/>
            <p:cNvPicPr>
              <a:picLocks noChangeAspect="1"/>
            </p:cNvPicPr>
            <p:nvPr/>
          </p:nvPicPr>
          <p:blipFill>
            <a:blip r:embed="rId5"/>
            <a:stretch>
              <a:fillRect/>
            </a:stretch>
          </p:blipFill>
          <p:spPr>
            <a:xfrm>
              <a:off x="6129522" y="1714080"/>
              <a:ext cx="671873" cy="648120"/>
            </a:xfrm>
            <a:prstGeom prst="rect">
              <a:avLst/>
            </a:prstGeom>
          </p:spPr>
        </p:pic>
      </p:grpSp>
      <p:grpSp>
        <p:nvGrpSpPr>
          <p:cNvPr id="5" name="Group 4"/>
          <p:cNvGrpSpPr/>
          <p:nvPr/>
        </p:nvGrpSpPr>
        <p:grpSpPr>
          <a:xfrm>
            <a:off x="622193" y="2362200"/>
            <a:ext cx="7321550" cy="609601"/>
            <a:chOff x="622193" y="2362200"/>
            <a:chExt cx="7321550" cy="609601"/>
          </a:xfrm>
        </p:grpSpPr>
        <p:cxnSp>
          <p:nvCxnSpPr>
            <p:cNvPr id="17" name="Straight Connector 16"/>
            <p:cNvCxnSpPr/>
            <p:nvPr/>
          </p:nvCxnSpPr>
          <p:spPr>
            <a:xfrm flipV="1">
              <a:off x="622193" y="2971800"/>
              <a:ext cx="73215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279786" y="2438400"/>
              <a:ext cx="1596726" cy="369332"/>
            </a:xfrm>
            <a:prstGeom prst="rect">
              <a:avLst/>
            </a:prstGeom>
          </p:spPr>
          <p:txBody>
            <a:bodyPr wrap="square">
              <a:spAutoFit/>
            </a:bodyPr>
            <a:lstStyle/>
            <a:p>
              <a:pPr algn="r" defTabSz="457200"/>
              <a:r>
                <a:rPr lang="en-US" dirty="0" smtClean="0">
                  <a:solidFill>
                    <a:srgbClr val="7F7F7F"/>
                  </a:solidFill>
                </a:rPr>
                <a:t>Internet</a:t>
              </a:r>
              <a:endParaRPr lang="en-US" dirty="0">
                <a:solidFill>
                  <a:srgbClr val="7F7F7F"/>
                </a:solidFill>
              </a:endParaRPr>
            </a:p>
          </p:txBody>
        </p:sp>
        <p:pic>
          <p:nvPicPr>
            <p:cNvPr id="26" name="Picture 25"/>
            <p:cNvPicPr>
              <a:picLocks noChangeAspect="1"/>
            </p:cNvPicPr>
            <p:nvPr/>
          </p:nvPicPr>
          <p:blipFill>
            <a:blip r:embed="rId6"/>
            <a:stretch>
              <a:fillRect/>
            </a:stretch>
          </p:blipFill>
          <p:spPr>
            <a:xfrm>
              <a:off x="6236039" y="2362200"/>
              <a:ext cx="466868" cy="588091"/>
            </a:xfrm>
            <a:prstGeom prst="rect">
              <a:avLst/>
            </a:prstGeom>
          </p:spPr>
        </p:pic>
      </p:grpSp>
      <p:pic>
        <p:nvPicPr>
          <p:cNvPr id="5122" name="Picture 2" descr="https://svn.apache.org/repos/asf/hadoop/logos/out_rgb/hadoop_rg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1913" y="3235217"/>
            <a:ext cx="1106487" cy="269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92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35719" y="780792"/>
            <a:ext cx="3895012" cy="3580639"/>
            <a:chOff x="4535719" y="780792"/>
            <a:chExt cx="3895012" cy="3580639"/>
          </a:xfrm>
        </p:grpSpPr>
        <p:cxnSp>
          <p:nvCxnSpPr>
            <p:cNvPr id="34" name="Straight Connector 33"/>
            <p:cNvCxnSpPr/>
            <p:nvPr/>
          </p:nvCxnSpPr>
          <p:spPr>
            <a:xfrm flipV="1">
              <a:off x="4535719" y="1164579"/>
              <a:ext cx="1986351" cy="31968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stretch>
              <a:fillRect/>
            </a:stretch>
          </p:blipFill>
          <p:spPr>
            <a:xfrm>
              <a:off x="6719207" y="780792"/>
              <a:ext cx="1711524" cy="617577"/>
            </a:xfrm>
            <a:prstGeom prst="rect">
              <a:avLst/>
            </a:prstGeom>
          </p:spPr>
        </p:pic>
      </p:grpSp>
      <p:sp>
        <p:nvSpPr>
          <p:cNvPr id="23" name="Content Placeholder 2"/>
          <p:cNvSpPr txBox="1">
            <a:spLocks/>
          </p:cNvSpPr>
          <p:nvPr/>
        </p:nvSpPr>
        <p:spPr>
          <a:xfrm>
            <a:off x="457200" y="2281779"/>
            <a:ext cx="8183276" cy="3433221"/>
          </a:xfrm>
          <a:prstGeom prst="rect">
            <a:avLst/>
          </a:prstGeom>
        </p:spPr>
        <p:txBody>
          <a:bodyPr vert="horz" lIns="91440" tIns="45720" rIns="91440" bIns="45720" numCol="1"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7F7F7F"/>
                </a:solidFill>
                <a:latin typeface="Avenir Book"/>
              </a:rPr>
              <a:t>Byte	   : one grain of rice</a:t>
            </a:r>
          </a:p>
          <a:p>
            <a:pPr marL="0" indent="0">
              <a:buFont typeface="Arial" pitchFamily="34" charset="0"/>
              <a:buNone/>
            </a:pPr>
            <a:r>
              <a:rPr lang="en-US" sz="1800" dirty="0" smtClean="0">
                <a:solidFill>
                  <a:srgbClr val="7F7F7F"/>
                </a:solidFill>
                <a:latin typeface="Avenir Book"/>
              </a:rPr>
              <a:t>Kilobyte	   : cup of rice</a:t>
            </a:r>
          </a:p>
          <a:p>
            <a:pPr marL="0" indent="0">
              <a:buFont typeface="Arial" pitchFamily="34" charset="0"/>
              <a:buNone/>
            </a:pPr>
            <a:r>
              <a:rPr lang="en-US" sz="1800" dirty="0" smtClean="0">
                <a:solidFill>
                  <a:srgbClr val="7F7F7F"/>
                </a:solidFill>
                <a:latin typeface="Avenir Book"/>
              </a:rPr>
              <a:t>Megabyte : 8 bags of rice</a:t>
            </a:r>
          </a:p>
          <a:p>
            <a:pPr marL="0" indent="0">
              <a:buFont typeface="Arial" pitchFamily="34" charset="0"/>
              <a:buNone/>
            </a:pPr>
            <a:r>
              <a:rPr lang="en-US" sz="1800" dirty="0" smtClean="0">
                <a:solidFill>
                  <a:srgbClr val="7F7F7F"/>
                </a:solidFill>
                <a:latin typeface="Avenir Book"/>
              </a:rPr>
              <a:t>Gigabyte   : 3 Semi trucks</a:t>
            </a:r>
          </a:p>
          <a:p>
            <a:pPr marL="0" indent="0">
              <a:buFont typeface="Arial" pitchFamily="34" charset="0"/>
              <a:buNone/>
            </a:pPr>
            <a:r>
              <a:rPr lang="en-US" sz="1800" dirty="0" smtClean="0">
                <a:solidFill>
                  <a:srgbClr val="7F7F7F"/>
                </a:solidFill>
                <a:latin typeface="Avenir Book"/>
              </a:rPr>
              <a:t>Terabyte	   : 2 Container Ships</a:t>
            </a:r>
          </a:p>
          <a:p>
            <a:pPr marL="0" indent="0">
              <a:buFont typeface="Arial" pitchFamily="34" charset="0"/>
              <a:buNone/>
            </a:pPr>
            <a:r>
              <a:rPr lang="en-US" sz="1800" dirty="0" smtClean="0">
                <a:solidFill>
                  <a:srgbClr val="7F7F7F"/>
                </a:solidFill>
                <a:latin typeface="Avenir Book"/>
              </a:rPr>
              <a:t>Petabyte	   : Blankets Manhattan</a:t>
            </a:r>
          </a:p>
          <a:p>
            <a:pPr marL="0" indent="0">
              <a:buFont typeface="Arial" pitchFamily="34" charset="0"/>
              <a:buNone/>
            </a:pPr>
            <a:r>
              <a:rPr lang="en-US" sz="1800" dirty="0" smtClean="0">
                <a:solidFill>
                  <a:prstClr val="white"/>
                </a:solidFill>
                <a:latin typeface="Avenir Book"/>
              </a:rPr>
              <a:t>Exabyte	   : Blankets west coast states</a:t>
            </a:r>
          </a:p>
          <a:p>
            <a:pPr marL="0" indent="0">
              <a:buFont typeface="Arial" pitchFamily="34" charset="0"/>
              <a:buNone/>
            </a:pPr>
            <a:r>
              <a:rPr lang="en-US" sz="1800" dirty="0" smtClean="0">
                <a:solidFill>
                  <a:prstClr val="white"/>
                </a:solidFill>
                <a:latin typeface="Avenir Book"/>
              </a:rPr>
              <a:t>Zettabyte  : Fills the Pacific Ocean</a:t>
            </a:r>
          </a:p>
          <a:p>
            <a:pPr marL="0" indent="0">
              <a:buFont typeface="Arial" pitchFamily="34" charset="0"/>
              <a:buNone/>
            </a:pPr>
            <a:r>
              <a:rPr lang="en-US" sz="1800" dirty="0" smtClean="0">
                <a:solidFill>
                  <a:srgbClr val="7F7F7F"/>
                </a:solidFill>
                <a:latin typeface="Avenir Book"/>
              </a:rPr>
              <a:t>Yottabyte  : A EARTH SIZE RICE BALL!</a:t>
            </a:r>
            <a:endParaRPr lang="en-US" sz="1800" dirty="0">
              <a:solidFill>
                <a:srgbClr val="7F7F7F"/>
              </a:solidFill>
              <a:latin typeface="Avenir Book"/>
            </a:endParaRPr>
          </a:p>
        </p:txBody>
      </p:sp>
      <p:cxnSp>
        <p:nvCxnSpPr>
          <p:cNvPr id="11" name="Straight Connector 10"/>
          <p:cNvCxnSpPr/>
          <p:nvPr/>
        </p:nvCxnSpPr>
        <p:spPr>
          <a:xfrm flipV="1">
            <a:off x="533400" y="2971800"/>
            <a:ext cx="4015438"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33400" y="3581400"/>
            <a:ext cx="40154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3400" y="4252732"/>
            <a:ext cx="40023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533400" y="4953000"/>
            <a:ext cx="4002314" cy="4"/>
          </a:xfrm>
          <a:prstGeom prst="line">
            <a:avLst/>
          </a:prstGeom>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4535719" y="4304404"/>
            <a:ext cx="3977705" cy="1070504"/>
            <a:chOff x="4535719" y="4304404"/>
            <a:chExt cx="3977705" cy="1070504"/>
          </a:xfrm>
        </p:grpSpPr>
        <p:cxnSp>
          <p:nvCxnSpPr>
            <p:cNvPr id="25" name="Straight Connector 24"/>
            <p:cNvCxnSpPr/>
            <p:nvPr/>
          </p:nvCxnSpPr>
          <p:spPr>
            <a:xfrm>
              <a:off x="4535719" y="4876800"/>
              <a:ext cx="19863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4"/>
            <a:stretch>
              <a:fillRect/>
            </a:stretch>
          </p:blipFill>
          <p:spPr>
            <a:xfrm>
              <a:off x="6719211" y="4304404"/>
              <a:ext cx="1794213" cy="1070504"/>
            </a:xfrm>
            <a:prstGeom prst="rect">
              <a:avLst/>
            </a:prstGeom>
          </p:spPr>
        </p:pic>
      </p:grpSp>
      <p:grpSp>
        <p:nvGrpSpPr>
          <p:cNvPr id="7" name="Group 6"/>
          <p:cNvGrpSpPr/>
          <p:nvPr/>
        </p:nvGrpSpPr>
        <p:grpSpPr>
          <a:xfrm>
            <a:off x="4535719" y="1805267"/>
            <a:ext cx="4059200" cy="2685344"/>
            <a:chOff x="4535719" y="1805267"/>
            <a:chExt cx="4059200" cy="2685344"/>
          </a:xfrm>
        </p:grpSpPr>
        <p:cxnSp>
          <p:nvCxnSpPr>
            <p:cNvPr id="33" name="Straight Connector 32"/>
            <p:cNvCxnSpPr/>
            <p:nvPr/>
          </p:nvCxnSpPr>
          <p:spPr>
            <a:xfrm flipV="1">
              <a:off x="4535719" y="2250567"/>
              <a:ext cx="1986351" cy="22400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5"/>
            <a:stretch>
              <a:fillRect/>
            </a:stretch>
          </p:blipFill>
          <p:spPr>
            <a:xfrm>
              <a:off x="6637716" y="1805267"/>
              <a:ext cx="1957203" cy="495825"/>
            </a:xfrm>
            <a:prstGeom prst="rect">
              <a:avLst/>
            </a:prstGeom>
          </p:spPr>
        </p:pic>
      </p:grpSp>
      <p:grpSp>
        <p:nvGrpSpPr>
          <p:cNvPr id="9" name="Group 8"/>
          <p:cNvGrpSpPr/>
          <p:nvPr/>
        </p:nvGrpSpPr>
        <p:grpSpPr>
          <a:xfrm>
            <a:off x="4535714" y="3281290"/>
            <a:ext cx="4104762" cy="1519310"/>
            <a:chOff x="4535714" y="3281290"/>
            <a:chExt cx="4104762" cy="1519310"/>
          </a:xfrm>
        </p:grpSpPr>
        <p:cxnSp>
          <p:nvCxnSpPr>
            <p:cNvPr id="31" name="Straight Connector 30"/>
            <p:cNvCxnSpPr/>
            <p:nvPr/>
          </p:nvCxnSpPr>
          <p:spPr>
            <a:xfrm flipV="1">
              <a:off x="4535714" y="3929789"/>
              <a:ext cx="2056440" cy="8708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6"/>
            <a:stretch>
              <a:fillRect/>
            </a:stretch>
          </p:blipFill>
          <p:spPr>
            <a:xfrm>
              <a:off x="6592159" y="3281290"/>
              <a:ext cx="2048317" cy="1042999"/>
            </a:xfrm>
            <a:prstGeom prst="rect">
              <a:avLst/>
            </a:prstGeom>
          </p:spPr>
        </p:pic>
      </p:grpSp>
      <p:grpSp>
        <p:nvGrpSpPr>
          <p:cNvPr id="8" name="Group 7"/>
          <p:cNvGrpSpPr/>
          <p:nvPr/>
        </p:nvGrpSpPr>
        <p:grpSpPr>
          <a:xfrm>
            <a:off x="4535719" y="2053184"/>
            <a:ext cx="3895016" cy="2657560"/>
            <a:chOff x="4535719" y="2053184"/>
            <a:chExt cx="3895016" cy="2657560"/>
          </a:xfrm>
        </p:grpSpPr>
        <p:cxnSp>
          <p:nvCxnSpPr>
            <p:cNvPr id="32" name="Straight Connector 31"/>
            <p:cNvCxnSpPr/>
            <p:nvPr/>
          </p:nvCxnSpPr>
          <p:spPr>
            <a:xfrm flipV="1">
              <a:off x="4535719" y="2805077"/>
              <a:ext cx="2138751" cy="19056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7"/>
            <a:stretch>
              <a:fillRect/>
            </a:stretch>
          </p:blipFill>
          <p:spPr>
            <a:xfrm>
              <a:off x="6801900" y="2053184"/>
              <a:ext cx="1628835" cy="1659657"/>
            </a:xfrm>
            <a:prstGeom prst="rect">
              <a:avLst/>
            </a:prstGeom>
          </p:spPr>
        </p:pic>
      </p:grpSp>
    </p:spTree>
    <p:extLst>
      <p:ext uri="{BB962C8B-B14F-4D97-AF65-F5344CB8AC3E}">
        <p14:creationId xmlns:p14="http://schemas.microsoft.com/office/powerpoint/2010/main" val="197347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ppt_x"/>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000" fill="hold"/>
                                        <p:tgtEl>
                                          <p:spTgt spid="7"/>
                                        </p:tgtEl>
                                        <p:attrNameLst>
                                          <p:attrName>ppt_x</p:attrName>
                                        </p:attrNameLst>
                                      </p:cBhvr>
                                      <p:tavLst>
                                        <p:tav tm="0">
                                          <p:val>
                                            <p:strVal val="#ppt_x"/>
                                          </p:val>
                                        </p:tav>
                                        <p:tav tm="100000">
                                          <p:val>
                                            <p:strVal val="#ppt_x"/>
                                          </p:val>
                                        </p:tav>
                                      </p:tavLst>
                                    </p:anim>
                                    <p:anim calcmode="lin" valueType="num">
                                      <p:cBhvr additive="base">
                                        <p:cTn id="13" dur="20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2000" fill="hold"/>
                                        <p:tgtEl>
                                          <p:spTgt spid="8"/>
                                        </p:tgtEl>
                                        <p:attrNameLst>
                                          <p:attrName>ppt_x</p:attrName>
                                        </p:attrNameLst>
                                      </p:cBhvr>
                                      <p:tavLst>
                                        <p:tav tm="0">
                                          <p:val>
                                            <p:strVal val="#ppt_x"/>
                                          </p:val>
                                        </p:tav>
                                        <p:tav tm="100000">
                                          <p:val>
                                            <p:strVal val="#ppt_x"/>
                                          </p:val>
                                        </p:tav>
                                      </p:tavLst>
                                    </p:anim>
                                    <p:anim calcmode="lin" valueType="num">
                                      <p:cBhvr additive="base">
                                        <p:cTn id="18" dur="20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000" fill="hold"/>
                                        <p:tgtEl>
                                          <p:spTgt spid="9"/>
                                        </p:tgtEl>
                                        <p:attrNameLst>
                                          <p:attrName>ppt_x</p:attrName>
                                        </p:attrNameLst>
                                      </p:cBhvr>
                                      <p:tavLst>
                                        <p:tav tm="0">
                                          <p:val>
                                            <p:strVal val="#ppt_x"/>
                                          </p:val>
                                        </p:tav>
                                        <p:tav tm="100000">
                                          <p:val>
                                            <p:strVal val="#ppt_x"/>
                                          </p:val>
                                        </p:tav>
                                      </p:tavLst>
                                    </p:anim>
                                    <p:anim calcmode="lin" valueType="num">
                                      <p:cBhvr additive="base">
                                        <p:cTn id="23" dur="20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000" fill="hold"/>
                                        <p:tgtEl>
                                          <p:spTgt spid="10"/>
                                        </p:tgtEl>
                                        <p:attrNameLst>
                                          <p:attrName>ppt_x</p:attrName>
                                        </p:attrNameLst>
                                      </p:cBhvr>
                                      <p:tavLst>
                                        <p:tav tm="0">
                                          <p:val>
                                            <p:strVal val="#ppt_x"/>
                                          </p:val>
                                        </p:tav>
                                        <p:tav tm="100000">
                                          <p:val>
                                            <p:strVal val="#ppt_x"/>
                                          </p:val>
                                        </p:tav>
                                      </p:tavLst>
                                    </p:anim>
                                    <p:anim calcmode="lin" valueType="num">
                                      <p:cBhvr additive="base">
                                        <p:cTn id="28"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076700"/>
            <a:ext cx="8229600" cy="1828800"/>
          </a:xfrm>
        </p:spPr>
        <p:txBody>
          <a:bodyPr/>
          <a:lstStyle/>
          <a:p>
            <a:r>
              <a:rPr lang="en-US" dirty="0" smtClean="0">
                <a:solidFill>
                  <a:schemeClr val="accent1">
                    <a:lumMod val="60000"/>
                    <a:lumOff val="40000"/>
                  </a:schemeClr>
                </a:solidFill>
              </a:rPr>
              <a:t>Digital Universe in 2020</a:t>
            </a:r>
            <a:endParaRPr lang="en-US" dirty="0">
              <a:solidFill>
                <a:schemeClr val="accent1">
                  <a:lumMod val="60000"/>
                  <a:lumOff val="40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89370"/>
            <a:ext cx="8858250"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71282" y="6477000"/>
            <a:ext cx="8186918" cy="369332"/>
          </a:xfrm>
          <a:prstGeom prst="rect">
            <a:avLst/>
          </a:prstGeom>
          <a:noFill/>
        </p:spPr>
        <p:txBody>
          <a:bodyPr wrap="square" rtlCol="0">
            <a:spAutoFit/>
          </a:bodyPr>
          <a:lstStyle/>
          <a:p>
            <a:r>
              <a:rPr lang="en-US" dirty="0" smtClean="0"/>
              <a:t>1Exabyte=1000PetaBytes=1MillionTerraBytes=1BillionGigaBytes</a:t>
            </a:r>
            <a:endParaRPr lang="en-US" dirty="0"/>
          </a:p>
        </p:txBody>
      </p:sp>
    </p:spTree>
    <p:extLst>
      <p:ext uri="{BB962C8B-B14F-4D97-AF65-F5344CB8AC3E}">
        <p14:creationId xmlns:p14="http://schemas.microsoft.com/office/powerpoint/2010/main" val="9164303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txBox="1">
            <a:spLocks/>
          </p:cNvSpPr>
          <p:nvPr/>
        </p:nvSpPr>
        <p:spPr>
          <a:xfrm>
            <a:off x="622198" y="838201"/>
            <a:ext cx="7759802" cy="4875436"/>
          </a:xfrm>
          <a:prstGeom prst="rect">
            <a:avLst/>
          </a:prstGeom>
        </p:spPr>
        <p:txBody>
          <a:bodyPr vert="horz" lIns="91440" tIns="45720" rIns="91440" bIns="45720" numCol="1"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7F7F7F"/>
                </a:solidFill>
                <a:latin typeface="Avenir Book"/>
              </a:rPr>
              <a:t>Byte	   : one grain of rice</a:t>
            </a:r>
          </a:p>
          <a:p>
            <a:pPr marL="0" indent="0">
              <a:buFont typeface="Arial" pitchFamily="34" charset="0"/>
              <a:buNone/>
            </a:pPr>
            <a:r>
              <a:rPr lang="en-US" sz="1800" dirty="0" smtClean="0">
                <a:solidFill>
                  <a:srgbClr val="7F7F7F"/>
                </a:solidFill>
                <a:latin typeface="Avenir Book"/>
              </a:rPr>
              <a:t>Kilobyte	   : cup of rice</a:t>
            </a:r>
          </a:p>
          <a:p>
            <a:pPr marL="0" indent="0">
              <a:buFont typeface="Arial" pitchFamily="34" charset="0"/>
              <a:buNone/>
            </a:pPr>
            <a:r>
              <a:rPr lang="en-US" sz="1800" dirty="0" smtClean="0">
                <a:solidFill>
                  <a:srgbClr val="7F7F7F"/>
                </a:solidFill>
                <a:latin typeface="Avenir Book"/>
              </a:rPr>
              <a:t>Megabyte : 8 bags of rice</a:t>
            </a:r>
          </a:p>
          <a:p>
            <a:pPr marL="0" indent="0">
              <a:buFont typeface="Arial" pitchFamily="34" charset="0"/>
              <a:buNone/>
            </a:pPr>
            <a:r>
              <a:rPr lang="en-US" sz="1800" dirty="0" smtClean="0">
                <a:solidFill>
                  <a:srgbClr val="7F7F7F"/>
                </a:solidFill>
                <a:latin typeface="Avenir Book"/>
              </a:rPr>
              <a:t>Gigabyte   : 3 Semi trucks</a:t>
            </a:r>
          </a:p>
          <a:p>
            <a:pPr marL="0" indent="0">
              <a:buFont typeface="Arial" pitchFamily="34" charset="0"/>
              <a:buNone/>
            </a:pPr>
            <a:r>
              <a:rPr lang="en-US" sz="1800" dirty="0" smtClean="0">
                <a:solidFill>
                  <a:srgbClr val="7F7F7F"/>
                </a:solidFill>
                <a:latin typeface="Avenir Book"/>
              </a:rPr>
              <a:t>Terabyte	   : 2 Container Ships</a:t>
            </a:r>
          </a:p>
          <a:p>
            <a:pPr marL="0" indent="0">
              <a:buFont typeface="Arial" pitchFamily="34" charset="0"/>
              <a:buNone/>
            </a:pPr>
            <a:r>
              <a:rPr lang="en-US" sz="1800" dirty="0" smtClean="0">
                <a:solidFill>
                  <a:srgbClr val="7F7F7F"/>
                </a:solidFill>
                <a:latin typeface="Avenir Book"/>
              </a:rPr>
              <a:t>Petabyte	   : Blankets Manhattan</a:t>
            </a:r>
          </a:p>
          <a:p>
            <a:pPr marL="0" indent="0">
              <a:buFont typeface="Arial" pitchFamily="34" charset="0"/>
              <a:buNone/>
            </a:pPr>
            <a:r>
              <a:rPr lang="en-US" sz="1800" dirty="0" smtClean="0">
                <a:solidFill>
                  <a:srgbClr val="7F7F7F"/>
                </a:solidFill>
                <a:latin typeface="Avenir Book"/>
              </a:rPr>
              <a:t>Exabyte	   : Blankets west coast states</a:t>
            </a:r>
          </a:p>
          <a:p>
            <a:pPr marL="0" indent="0">
              <a:buFont typeface="Arial" pitchFamily="34" charset="0"/>
              <a:buNone/>
            </a:pPr>
            <a:r>
              <a:rPr lang="en-US" sz="1800" dirty="0" smtClean="0">
                <a:solidFill>
                  <a:srgbClr val="7F7F7F"/>
                </a:solidFill>
                <a:latin typeface="Avenir Book"/>
              </a:rPr>
              <a:t>Zettabyte  : Fills the Pacific Ocean</a:t>
            </a:r>
          </a:p>
          <a:p>
            <a:pPr marL="0" indent="0">
              <a:buFont typeface="Arial" pitchFamily="34" charset="0"/>
              <a:buNone/>
            </a:pPr>
            <a:r>
              <a:rPr lang="en-US" sz="1800" dirty="0" smtClean="0">
                <a:solidFill>
                  <a:srgbClr val="FFFFFF"/>
                </a:solidFill>
                <a:latin typeface="Avenir Book"/>
              </a:rPr>
              <a:t>Yottabyte  : </a:t>
            </a:r>
            <a:r>
              <a:rPr lang="en-US" sz="1800" dirty="0">
                <a:solidFill>
                  <a:srgbClr val="FFFFFF"/>
                </a:solidFill>
                <a:latin typeface="Avenir Book"/>
              </a:rPr>
              <a:t>A EARTH SIZE RICE BALL</a:t>
            </a:r>
            <a:r>
              <a:rPr lang="en-US" sz="1800" dirty="0" smtClean="0">
                <a:solidFill>
                  <a:srgbClr val="FFFFFF"/>
                </a:solidFill>
                <a:latin typeface="Avenir Book"/>
              </a:rPr>
              <a:t>!</a:t>
            </a:r>
            <a:endParaRPr lang="en-US" sz="1800" dirty="0">
              <a:solidFill>
                <a:srgbClr val="FFFFFF"/>
              </a:solidFill>
              <a:latin typeface="Avenir Book"/>
            </a:endParaRPr>
          </a:p>
        </p:txBody>
      </p:sp>
      <p:cxnSp>
        <p:nvCxnSpPr>
          <p:cNvPr id="11" name="Straight Connector 10"/>
          <p:cNvCxnSpPr/>
          <p:nvPr/>
        </p:nvCxnSpPr>
        <p:spPr>
          <a:xfrm flipV="1">
            <a:off x="622193" y="1523999"/>
            <a:ext cx="732155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22193" y="2165875"/>
            <a:ext cx="7321550" cy="1"/>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262270" y="1611868"/>
            <a:ext cx="1614242" cy="369332"/>
          </a:xfrm>
          <a:prstGeom prst="rect">
            <a:avLst/>
          </a:prstGeom>
        </p:spPr>
        <p:txBody>
          <a:bodyPr wrap="square">
            <a:spAutoFit/>
          </a:bodyPr>
          <a:lstStyle/>
          <a:p>
            <a:pPr algn="r" defTabSz="457200"/>
            <a:r>
              <a:rPr lang="en-US" dirty="0" smtClean="0">
                <a:solidFill>
                  <a:srgbClr val="7F7F7F"/>
                </a:solidFill>
              </a:rPr>
              <a:t>Desktop</a:t>
            </a:r>
            <a:endParaRPr lang="en-US" dirty="0">
              <a:solidFill>
                <a:srgbClr val="7F7F7F"/>
              </a:solidFill>
            </a:endParaRPr>
          </a:p>
        </p:txBody>
      </p:sp>
      <p:sp>
        <p:nvSpPr>
          <p:cNvPr id="15" name="Rectangle 14"/>
          <p:cNvSpPr/>
          <p:nvPr/>
        </p:nvSpPr>
        <p:spPr>
          <a:xfrm>
            <a:off x="6262270" y="778596"/>
            <a:ext cx="1614242" cy="369332"/>
          </a:xfrm>
          <a:prstGeom prst="rect">
            <a:avLst/>
          </a:prstGeom>
        </p:spPr>
        <p:txBody>
          <a:bodyPr wrap="square">
            <a:spAutoFit/>
          </a:bodyPr>
          <a:lstStyle/>
          <a:p>
            <a:pPr algn="r" defTabSz="457200"/>
            <a:r>
              <a:rPr lang="en-US" dirty="0" smtClean="0">
                <a:solidFill>
                  <a:srgbClr val="7F7F7F"/>
                </a:solidFill>
              </a:rPr>
              <a:t>Hobbyist</a:t>
            </a:r>
            <a:endParaRPr lang="en-US" dirty="0">
              <a:solidFill>
                <a:srgbClr val="7F7F7F"/>
              </a:solidFill>
            </a:endParaRPr>
          </a:p>
        </p:txBody>
      </p:sp>
      <p:sp>
        <p:nvSpPr>
          <p:cNvPr id="16" name="Rectangle 15"/>
          <p:cNvSpPr/>
          <p:nvPr/>
        </p:nvSpPr>
        <p:spPr>
          <a:xfrm>
            <a:off x="3740257" y="4261212"/>
            <a:ext cx="4641743" cy="707886"/>
          </a:xfrm>
          <a:prstGeom prst="rect">
            <a:avLst/>
          </a:prstGeom>
        </p:spPr>
        <p:txBody>
          <a:bodyPr wrap="square">
            <a:spAutoFit/>
          </a:bodyPr>
          <a:lstStyle/>
          <a:p>
            <a:pPr algn="r" defTabSz="457200"/>
            <a:r>
              <a:rPr lang="en-US" sz="4000" i="1" dirty="0" smtClean="0">
                <a:solidFill>
                  <a:prstClr val="white"/>
                </a:solidFill>
                <a:latin typeface="Adobe Hebrew"/>
                <a:cs typeface="Adobe Hebrew"/>
              </a:rPr>
              <a:t>The Future?</a:t>
            </a:r>
            <a:endParaRPr lang="en-US" sz="4000" i="1" dirty="0">
              <a:solidFill>
                <a:srgbClr val="7F7F7F"/>
              </a:solidFill>
              <a:latin typeface="Adobe Hebrew"/>
              <a:cs typeface="Adobe Hebrew"/>
            </a:endParaRPr>
          </a:p>
        </p:txBody>
      </p:sp>
      <p:cxnSp>
        <p:nvCxnSpPr>
          <p:cNvPr id="17" name="Straight Connector 16"/>
          <p:cNvCxnSpPr/>
          <p:nvPr/>
        </p:nvCxnSpPr>
        <p:spPr>
          <a:xfrm flipV="1">
            <a:off x="622193" y="2819400"/>
            <a:ext cx="73215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279786" y="2344277"/>
            <a:ext cx="1596726" cy="369332"/>
          </a:xfrm>
          <a:prstGeom prst="rect">
            <a:avLst/>
          </a:prstGeom>
        </p:spPr>
        <p:txBody>
          <a:bodyPr wrap="square">
            <a:spAutoFit/>
          </a:bodyPr>
          <a:lstStyle/>
          <a:p>
            <a:pPr algn="r" defTabSz="457200"/>
            <a:r>
              <a:rPr lang="en-US" dirty="0" smtClean="0">
                <a:solidFill>
                  <a:srgbClr val="7F7F7F"/>
                </a:solidFill>
              </a:rPr>
              <a:t>Internet</a:t>
            </a:r>
            <a:endParaRPr lang="en-US" dirty="0">
              <a:solidFill>
                <a:srgbClr val="7F7F7F"/>
              </a:solidFill>
            </a:endParaRPr>
          </a:p>
        </p:txBody>
      </p:sp>
      <p:sp>
        <p:nvSpPr>
          <p:cNvPr id="19" name="Rectangle 18"/>
          <p:cNvSpPr/>
          <p:nvPr/>
        </p:nvSpPr>
        <p:spPr>
          <a:xfrm>
            <a:off x="6286776" y="2907268"/>
            <a:ext cx="1589741" cy="369332"/>
          </a:xfrm>
          <a:prstGeom prst="rect">
            <a:avLst/>
          </a:prstGeom>
        </p:spPr>
        <p:txBody>
          <a:bodyPr wrap="square">
            <a:spAutoFit/>
          </a:bodyPr>
          <a:lstStyle/>
          <a:p>
            <a:pPr algn="r" defTabSz="457200"/>
            <a:r>
              <a:rPr lang="en-US" dirty="0" smtClean="0">
                <a:solidFill>
                  <a:srgbClr val="7F7F7F"/>
                </a:solidFill>
              </a:rPr>
              <a:t>Big Data</a:t>
            </a:r>
            <a:endParaRPr lang="en-US" dirty="0">
              <a:solidFill>
                <a:srgbClr val="7F7F7F"/>
              </a:solidFill>
            </a:endParaRPr>
          </a:p>
        </p:txBody>
      </p:sp>
      <p:cxnSp>
        <p:nvCxnSpPr>
          <p:cNvPr id="20" name="Straight Connector 19"/>
          <p:cNvCxnSpPr/>
          <p:nvPr/>
        </p:nvCxnSpPr>
        <p:spPr>
          <a:xfrm flipV="1">
            <a:off x="622193" y="3469413"/>
            <a:ext cx="7321550" cy="1"/>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3"/>
          <a:stretch>
            <a:fillRect/>
          </a:stretch>
        </p:blipFill>
        <p:spPr>
          <a:xfrm>
            <a:off x="6236039" y="2743407"/>
            <a:ext cx="565356" cy="761793"/>
          </a:xfrm>
          <a:prstGeom prst="rect">
            <a:avLst/>
          </a:prstGeom>
        </p:spPr>
      </p:pic>
      <p:pic>
        <p:nvPicPr>
          <p:cNvPr id="22" name="Picture 21"/>
          <p:cNvPicPr>
            <a:picLocks noChangeAspect="1"/>
          </p:cNvPicPr>
          <p:nvPr/>
        </p:nvPicPr>
        <p:blipFill>
          <a:blip r:embed="rId4"/>
          <a:stretch>
            <a:fillRect/>
          </a:stretch>
        </p:blipFill>
        <p:spPr>
          <a:xfrm>
            <a:off x="6112385" y="849068"/>
            <a:ext cx="689010" cy="454747"/>
          </a:xfrm>
          <a:prstGeom prst="rect">
            <a:avLst/>
          </a:prstGeom>
        </p:spPr>
      </p:pic>
      <p:pic>
        <p:nvPicPr>
          <p:cNvPr id="8" name="Picture 7"/>
          <p:cNvPicPr>
            <a:picLocks noChangeAspect="1"/>
          </p:cNvPicPr>
          <p:nvPr/>
        </p:nvPicPr>
        <p:blipFill>
          <a:blip r:embed="rId5"/>
          <a:stretch>
            <a:fillRect/>
          </a:stretch>
        </p:blipFill>
        <p:spPr>
          <a:xfrm>
            <a:off x="6129522" y="1485480"/>
            <a:ext cx="671873" cy="648120"/>
          </a:xfrm>
          <a:prstGeom prst="rect">
            <a:avLst/>
          </a:prstGeom>
        </p:spPr>
      </p:pic>
      <p:pic>
        <p:nvPicPr>
          <p:cNvPr id="26" name="Picture 25"/>
          <p:cNvPicPr>
            <a:picLocks noChangeAspect="1"/>
          </p:cNvPicPr>
          <p:nvPr/>
        </p:nvPicPr>
        <p:blipFill>
          <a:blip r:embed="rId6"/>
          <a:stretch>
            <a:fillRect/>
          </a:stretch>
        </p:blipFill>
        <p:spPr>
          <a:xfrm>
            <a:off x="6236039" y="2286000"/>
            <a:ext cx="466868" cy="427610"/>
          </a:xfrm>
          <a:prstGeom prst="rect">
            <a:avLst/>
          </a:prstGeom>
        </p:spPr>
      </p:pic>
    </p:spTree>
    <p:extLst>
      <p:ext uri="{BB962C8B-B14F-4D97-AF65-F5344CB8AC3E}">
        <p14:creationId xmlns:p14="http://schemas.microsoft.com/office/powerpoint/2010/main" val="1871035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564" y="1600200"/>
            <a:ext cx="8614424" cy="2739569"/>
          </a:xfrm>
        </p:spPr>
        <p:txBody>
          <a:bodyPr>
            <a:noAutofit/>
          </a:bodyPr>
          <a:lstStyle/>
          <a:p>
            <a:pPr algn="l"/>
            <a:r>
              <a:rPr lang="en-US" sz="2400" b="1" dirty="0" smtClean="0">
                <a:solidFill>
                  <a:schemeClr val="accent1">
                    <a:lumMod val="60000"/>
                    <a:lumOff val="40000"/>
                  </a:schemeClr>
                </a:solidFill>
                <a:effectLst>
                  <a:outerShdw blurRad="38100" dist="38100" dir="2700000" algn="tl">
                    <a:srgbClr val="000000">
                      <a:alpha val="43137"/>
                    </a:srgbClr>
                  </a:outerShdw>
                </a:effectLst>
                <a:cs typeface="ITC Galliard LT Roman"/>
              </a:rPr>
              <a:t>Utah Governor Herbert </a:t>
            </a:r>
            <a:r>
              <a:rPr lang="en-US" sz="2400" dirty="0" smtClean="0">
                <a:solidFill>
                  <a:schemeClr val="accent1">
                    <a:lumMod val="60000"/>
                    <a:lumOff val="40000"/>
                  </a:schemeClr>
                </a:solidFill>
                <a:effectLst>
                  <a:outerShdw blurRad="38100" dist="38100" dir="2700000" algn="tl">
                    <a:srgbClr val="000000">
                      <a:alpha val="43137"/>
                    </a:srgbClr>
                  </a:outerShdw>
                </a:effectLst>
                <a:cs typeface="ITC Galliard LT Roman"/>
              </a:rPr>
              <a:t>on June 11, 2012 told </a:t>
            </a:r>
            <a:br>
              <a:rPr lang="en-US" sz="2400" dirty="0" smtClean="0">
                <a:solidFill>
                  <a:schemeClr val="accent1">
                    <a:lumMod val="60000"/>
                    <a:lumOff val="40000"/>
                  </a:schemeClr>
                </a:solidFill>
                <a:effectLst>
                  <a:outerShdw blurRad="38100" dist="38100" dir="2700000" algn="tl">
                    <a:srgbClr val="000000">
                      <a:alpha val="43137"/>
                    </a:srgbClr>
                  </a:outerShdw>
                </a:effectLst>
                <a:cs typeface="ITC Galliard LT Roman"/>
              </a:rPr>
            </a:br>
            <a:r>
              <a:rPr lang="en-US" sz="2400" dirty="0" smtClean="0">
                <a:solidFill>
                  <a:schemeClr val="accent1">
                    <a:lumMod val="60000"/>
                    <a:lumOff val="40000"/>
                  </a:schemeClr>
                </a:solidFill>
                <a:effectLst>
                  <a:outerShdw blurRad="38100" dist="38100" dir="2700000" algn="tl">
                    <a:srgbClr val="000000">
                      <a:alpha val="43137"/>
                    </a:srgbClr>
                  </a:outerShdw>
                </a:effectLst>
                <a:cs typeface="ITC Galliard LT Roman"/>
              </a:rPr>
              <a:t>the annual meeting of the National Governors' </a:t>
            </a:r>
            <a:br>
              <a:rPr lang="en-US" sz="2400" dirty="0" smtClean="0">
                <a:solidFill>
                  <a:schemeClr val="accent1">
                    <a:lumMod val="60000"/>
                    <a:lumOff val="40000"/>
                  </a:schemeClr>
                </a:solidFill>
                <a:effectLst>
                  <a:outerShdw blurRad="38100" dist="38100" dir="2700000" algn="tl">
                    <a:srgbClr val="000000">
                      <a:alpha val="43137"/>
                    </a:srgbClr>
                  </a:outerShdw>
                </a:effectLst>
                <a:cs typeface="ITC Galliard LT Roman"/>
              </a:rPr>
            </a:br>
            <a:r>
              <a:rPr lang="en-US" sz="2400" dirty="0" smtClean="0">
                <a:solidFill>
                  <a:schemeClr val="accent1">
                    <a:lumMod val="60000"/>
                    <a:lumOff val="40000"/>
                  </a:schemeClr>
                </a:solidFill>
                <a:effectLst>
                  <a:outerShdw blurRad="38100" dist="38100" dir="2700000" algn="tl">
                    <a:srgbClr val="000000">
                      <a:alpha val="43137"/>
                    </a:srgbClr>
                  </a:outerShdw>
                </a:effectLst>
                <a:cs typeface="ITC Galliard LT Roman"/>
              </a:rPr>
              <a:t>Association that the NSA's 1,500,000 square foot </a:t>
            </a:r>
            <a:br>
              <a:rPr lang="en-US" sz="2400" dirty="0" smtClean="0">
                <a:solidFill>
                  <a:schemeClr val="accent1">
                    <a:lumMod val="60000"/>
                    <a:lumOff val="40000"/>
                  </a:schemeClr>
                </a:solidFill>
                <a:effectLst>
                  <a:outerShdw blurRad="38100" dist="38100" dir="2700000" algn="tl">
                    <a:srgbClr val="000000">
                      <a:alpha val="43137"/>
                    </a:srgbClr>
                  </a:outerShdw>
                </a:effectLst>
                <a:cs typeface="ITC Galliard LT Roman"/>
              </a:rPr>
            </a:br>
            <a:r>
              <a:rPr lang="en-US" sz="2400" dirty="0" smtClean="0">
                <a:solidFill>
                  <a:schemeClr val="accent1">
                    <a:lumMod val="60000"/>
                    <a:lumOff val="40000"/>
                  </a:schemeClr>
                </a:solidFill>
                <a:effectLst>
                  <a:outerShdw blurRad="38100" dist="38100" dir="2700000" algn="tl">
                    <a:srgbClr val="000000">
                      <a:alpha val="43137"/>
                    </a:srgbClr>
                  </a:outerShdw>
                </a:effectLst>
                <a:cs typeface="ITC Galliard LT Roman"/>
              </a:rPr>
              <a:t>data center being built outside Salt Lake City will be </a:t>
            </a:r>
            <a:br>
              <a:rPr lang="en-US" sz="2400" dirty="0" smtClean="0">
                <a:solidFill>
                  <a:schemeClr val="accent1">
                    <a:lumMod val="60000"/>
                    <a:lumOff val="40000"/>
                  </a:schemeClr>
                </a:solidFill>
                <a:effectLst>
                  <a:outerShdw blurRad="38100" dist="38100" dir="2700000" algn="tl">
                    <a:srgbClr val="000000">
                      <a:alpha val="43137"/>
                    </a:srgbClr>
                  </a:outerShdw>
                </a:effectLst>
                <a:cs typeface="ITC Galliard LT Roman"/>
              </a:rPr>
            </a:br>
            <a:r>
              <a:rPr lang="en-US" sz="2400" dirty="0" smtClean="0">
                <a:solidFill>
                  <a:schemeClr val="accent1">
                    <a:lumMod val="60000"/>
                    <a:lumOff val="40000"/>
                  </a:schemeClr>
                </a:solidFill>
                <a:effectLst>
                  <a:outerShdw blurRad="38100" dist="38100" dir="2700000" algn="tl">
                    <a:srgbClr val="000000">
                      <a:alpha val="43137"/>
                    </a:srgbClr>
                  </a:outerShdw>
                </a:effectLst>
                <a:cs typeface="ITC Galliard LT Roman"/>
              </a:rPr>
              <a:t>the first facility to house a </a:t>
            </a:r>
            <a:r>
              <a:rPr lang="en-US" sz="2400" b="1" u="sng" dirty="0" smtClean="0">
                <a:solidFill>
                  <a:schemeClr val="accent1">
                    <a:lumMod val="60000"/>
                    <a:lumOff val="40000"/>
                  </a:schemeClr>
                </a:solidFill>
                <a:effectLst>
                  <a:outerShdw blurRad="38100" dist="38100" dir="2700000" algn="tl">
                    <a:srgbClr val="000000">
                      <a:alpha val="43137"/>
                    </a:srgbClr>
                  </a:outerShdw>
                </a:effectLst>
                <a:cs typeface="ITC Galliard LT Roman"/>
              </a:rPr>
              <a:t>yottabyte</a:t>
            </a:r>
            <a:r>
              <a:rPr lang="en-US" sz="2400" b="1" dirty="0" smtClean="0">
                <a:solidFill>
                  <a:schemeClr val="accent1">
                    <a:lumMod val="60000"/>
                    <a:lumOff val="40000"/>
                  </a:schemeClr>
                </a:solidFill>
                <a:effectLst>
                  <a:outerShdw blurRad="38100" dist="38100" dir="2700000" algn="tl">
                    <a:srgbClr val="000000">
                      <a:alpha val="43137"/>
                    </a:srgbClr>
                  </a:outerShdw>
                </a:effectLst>
                <a:cs typeface="ITC Galliard LT Roman"/>
              </a:rPr>
              <a:t> of data.</a:t>
            </a:r>
            <a:r>
              <a:rPr lang="en-US" sz="2400" b="1" i="1" dirty="0" smtClean="0">
                <a:solidFill>
                  <a:schemeClr val="accent1">
                    <a:lumMod val="40000"/>
                    <a:lumOff val="60000"/>
                  </a:schemeClr>
                </a:solidFill>
                <a:effectLst>
                  <a:outerShdw blurRad="38100" dist="38100" dir="2700000" algn="tl">
                    <a:srgbClr val="000000">
                      <a:alpha val="43137"/>
                    </a:srgbClr>
                  </a:outerShdw>
                </a:effectLst>
                <a:cs typeface="ITC Galliard LT Roman"/>
              </a:rPr>
              <a:t/>
            </a:r>
            <a:br>
              <a:rPr lang="en-US" sz="2400" b="1" i="1" dirty="0" smtClean="0">
                <a:solidFill>
                  <a:schemeClr val="accent1">
                    <a:lumMod val="40000"/>
                    <a:lumOff val="60000"/>
                  </a:schemeClr>
                </a:solidFill>
                <a:effectLst>
                  <a:outerShdw blurRad="38100" dist="38100" dir="2700000" algn="tl">
                    <a:srgbClr val="000000">
                      <a:alpha val="43137"/>
                    </a:srgbClr>
                  </a:outerShdw>
                </a:effectLst>
                <a:cs typeface="ITC Galliard LT Roman"/>
              </a:rPr>
            </a:br>
            <a:r>
              <a:rPr lang="en-US" sz="2400" i="1" dirty="0">
                <a:effectLst>
                  <a:outerShdw blurRad="38100" dist="38100" dir="2700000" algn="tl">
                    <a:srgbClr val="000000">
                      <a:alpha val="43137"/>
                    </a:srgbClr>
                  </a:outerShdw>
                </a:effectLst>
                <a:cs typeface="ITC Galliard LT Roman"/>
              </a:rPr>
              <a:t>	</a:t>
            </a:r>
            <a:r>
              <a:rPr lang="en-US" sz="2400" i="1" dirty="0" smtClean="0">
                <a:effectLst>
                  <a:outerShdw blurRad="38100" dist="38100" dir="2700000" algn="tl">
                    <a:srgbClr val="000000">
                      <a:alpha val="43137"/>
                    </a:srgbClr>
                  </a:outerShdw>
                </a:effectLst>
                <a:cs typeface="ITC Galliard LT Roman"/>
              </a:rPr>
              <a:t/>
            </a:r>
            <a:br>
              <a:rPr lang="en-US" sz="2400" i="1" dirty="0" smtClean="0">
                <a:effectLst>
                  <a:outerShdw blurRad="38100" dist="38100" dir="2700000" algn="tl">
                    <a:srgbClr val="000000">
                      <a:alpha val="43137"/>
                    </a:srgbClr>
                  </a:outerShdw>
                </a:effectLst>
                <a:cs typeface="ITC Galliard LT Roman"/>
              </a:rPr>
            </a:br>
            <a:endParaRPr lang="en-US" sz="2200" i="1" dirty="0">
              <a:solidFill>
                <a:srgbClr val="DBD6C8"/>
              </a:solidFill>
              <a:effectLst>
                <a:outerShdw blurRad="38100" dist="38100" dir="2700000" algn="tl">
                  <a:srgbClr val="000000">
                    <a:alpha val="43137"/>
                  </a:srgbClr>
                </a:outerShdw>
              </a:effectLst>
              <a:cs typeface="ITC Galliard LT Roman"/>
            </a:endParaRPr>
          </a:p>
        </p:txBody>
      </p:sp>
      <p:pic>
        <p:nvPicPr>
          <p:cNvPr id="3" name="Picture 2"/>
          <p:cNvPicPr>
            <a:picLocks noChangeAspect="1"/>
          </p:cNvPicPr>
          <p:nvPr/>
        </p:nvPicPr>
        <p:blipFill>
          <a:blip r:embed="rId3"/>
          <a:stretch>
            <a:fillRect/>
          </a:stretch>
        </p:blipFill>
        <p:spPr>
          <a:xfrm>
            <a:off x="3962400" y="304800"/>
            <a:ext cx="1252752" cy="1124857"/>
          </a:xfrm>
          <a:prstGeom prst="rect">
            <a:avLst/>
          </a:prstGeom>
        </p:spPr>
      </p:pic>
      <p:sp>
        <p:nvSpPr>
          <p:cNvPr id="5" name="TextBox 4"/>
          <p:cNvSpPr txBox="1"/>
          <p:nvPr/>
        </p:nvSpPr>
        <p:spPr>
          <a:xfrm>
            <a:off x="364958" y="3962400"/>
            <a:ext cx="8229600" cy="1938992"/>
          </a:xfrm>
          <a:prstGeom prst="rect">
            <a:avLst/>
          </a:prstGeom>
          <a:noFill/>
        </p:spPr>
        <p:txBody>
          <a:bodyPr wrap="square" rtlCol="0">
            <a:spAutoFit/>
          </a:bodyPr>
          <a:lstStyle/>
          <a:p>
            <a:r>
              <a:rPr lang="en-US" sz="2400" b="1" dirty="0" smtClean="0">
                <a:solidFill>
                  <a:schemeClr val="accent1">
                    <a:lumMod val="60000"/>
                    <a:lumOff val="40000"/>
                  </a:schemeClr>
                </a:solidFill>
                <a:effectLst>
                  <a:outerShdw blurRad="38100" dist="38100" dir="2700000" algn="tl">
                    <a:srgbClr val="000000">
                      <a:alpha val="43137"/>
                    </a:srgbClr>
                  </a:outerShdw>
                </a:effectLst>
                <a:latin typeface="+mj-lt"/>
                <a:cs typeface="ITC Galliard LT Roman"/>
              </a:rPr>
              <a:t>NSA </a:t>
            </a:r>
            <a:r>
              <a:rPr lang="en-US" sz="2400" b="1" dirty="0">
                <a:solidFill>
                  <a:schemeClr val="accent1">
                    <a:lumMod val="60000"/>
                    <a:lumOff val="40000"/>
                  </a:schemeClr>
                </a:solidFill>
                <a:effectLst>
                  <a:outerShdw blurRad="38100" dist="38100" dir="2700000" algn="tl">
                    <a:srgbClr val="000000">
                      <a:alpha val="43137"/>
                    </a:srgbClr>
                  </a:outerShdw>
                </a:effectLst>
                <a:latin typeface="+mj-lt"/>
                <a:cs typeface="ITC Galliard LT Roman"/>
              </a:rPr>
              <a:t>Response: </a:t>
            </a:r>
            <a:r>
              <a:rPr lang="en-US" sz="2400" b="1" i="1" dirty="0">
                <a:solidFill>
                  <a:schemeClr val="accent1">
                    <a:lumMod val="60000"/>
                    <a:lumOff val="40000"/>
                  </a:schemeClr>
                </a:solidFill>
                <a:effectLst>
                  <a:outerShdw blurRad="38100" dist="38100" dir="2700000" algn="tl">
                    <a:srgbClr val="000000">
                      <a:alpha val="43137"/>
                    </a:srgbClr>
                  </a:outerShdw>
                </a:effectLst>
                <a:latin typeface="+mj-lt"/>
                <a:cs typeface="ITC Galliard LT Roman"/>
              </a:rPr>
              <a:t>“</a:t>
            </a:r>
            <a:r>
              <a:rPr lang="en-US" sz="2400" b="1" dirty="0">
                <a:solidFill>
                  <a:schemeClr val="accent1">
                    <a:lumMod val="60000"/>
                    <a:lumOff val="40000"/>
                  </a:schemeClr>
                </a:solidFill>
                <a:effectLst>
                  <a:outerShdw blurRad="38100" dist="38100" dir="2700000" algn="tl">
                    <a:srgbClr val="000000">
                      <a:alpha val="43137"/>
                    </a:srgbClr>
                  </a:outerShdw>
                </a:effectLst>
                <a:latin typeface="+mj-lt"/>
              </a:rPr>
              <a:t>While the actual capacity is classified for NATIONAL SECURITY REASONS, we can say this: The Utah Data Center was built with future expansion in mind and the 	ultimate capacity will definitely be "</a:t>
            </a:r>
            <a:r>
              <a:rPr lang="en-US" sz="2400" b="1" dirty="0" err="1">
                <a:solidFill>
                  <a:schemeClr val="accent1">
                    <a:lumMod val="60000"/>
                    <a:lumOff val="40000"/>
                  </a:schemeClr>
                </a:solidFill>
                <a:effectLst>
                  <a:outerShdw blurRad="38100" dist="38100" dir="2700000" algn="tl">
                    <a:srgbClr val="000000">
                      <a:alpha val="43137"/>
                    </a:srgbClr>
                  </a:outerShdw>
                </a:effectLst>
                <a:latin typeface="+mj-lt"/>
              </a:rPr>
              <a:t>alottabytes</a:t>
            </a:r>
            <a:r>
              <a:rPr lang="en-US" sz="2400" b="1" dirty="0">
                <a:solidFill>
                  <a:schemeClr val="accent1">
                    <a:lumMod val="60000"/>
                    <a:lumOff val="40000"/>
                  </a:schemeClr>
                </a:solidFill>
                <a:effectLst>
                  <a:outerShdw blurRad="38100" dist="38100" dir="2700000" algn="tl">
                    <a:srgbClr val="000000">
                      <a:alpha val="43137"/>
                    </a:srgbClr>
                  </a:outerShdw>
                </a:effectLst>
                <a:latin typeface="+mj-lt"/>
              </a:rPr>
              <a:t>"! </a:t>
            </a:r>
            <a:r>
              <a:rPr lang="en-US" sz="2400" b="1" dirty="0">
                <a:solidFill>
                  <a:schemeClr val="accent1">
                    <a:lumMod val="40000"/>
                    <a:lumOff val="60000"/>
                  </a:schemeClr>
                </a:solidFill>
                <a:effectLst>
                  <a:outerShdw blurRad="38100" dist="38100" dir="2700000" algn="tl">
                    <a:srgbClr val="000000">
                      <a:alpha val="43137"/>
                    </a:srgbClr>
                  </a:outerShdw>
                </a:effectLst>
                <a:latin typeface="+mj-lt"/>
              </a:rPr>
              <a:t>”</a:t>
            </a:r>
            <a:endParaRPr lang="en-US" sz="2400" b="1" dirty="0">
              <a:solidFill>
                <a:schemeClr val="accent1">
                  <a:lumMod val="40000"/>
                  <a:lumOff val="60000"/>
                </a:schemeClr>
              </a:solidFill>
              <a:latin typeface="+mj-lt"/>
            </a:endParaRPr>
          </a:p>
        </p:txBody>
      </p:sp>
    </p:spTree>
    <p:extLst>
      <p:ext uri="{BB962C8B-B14F-4D97-AF65-F5344CB8AC3E}">
        <p14:creationId xmlns:p14="http://schemas.microsoft.com/office/powerpoint/2010/main" val="3278961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3526" y="239589"/>
            <a:ext cx="8614424" cy="6357647"/>
          </a:xfrm>
          <a:prstGeom prst="rect">
            <a:avLst/>
          </a:prstGeom>
        </p:spPr>
      </p:pic>
      <p:sp>
        <p:nvSpPr>
          <p:cNvPr id="7" name="Rectangle 6"/>
          <p:cNvSpPr/>
          <p:nvPr/>
        </p:nvSpPr>
        <p:spPr>
          <a:xfrm>
            <a:off x="238126" y="229420"/>
            <a:ext cx="8639824" cy="6367805"/>
          </a:xfrm>
          <a:prstGeom prst="rect">
            <a:avLst/>
          </a:prstGeom>
          <a:solidFill>
            <a:srgbClr val="1C1C1C">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238126" y="229423"/>
            <a:ext cx="8614424" cy="5902876"/>
          </a:xfrm>
        </p:spPr>
        <p:txBody>
          <a:bodyPr>
            <a:noAutofit/>
          </a:bodyPr>
          <a:lstStyle/>
          <a:p>
            <a:r>
              <a:rPr lang="en-US" sz="3200" dirty="0" smtClean="0">
                <a:solidFill>
                  <a:schemeClr val="accent1">
                    <a:lumMod val="40000"/>
                    <a:lumOff val="60000"/>
                  </a:schemeClr>
                </a:solidFill>
                <a:cs typeface="ITC Galliard LT Roman"/>
              </a:rPr>
              <a:t>Big Data is not about the </a:t>
            </a:r>
            <a:br>
              <a:rPr lang="en-US" sz="3200" dirty="0" smtClean="0">
                <a:solidFill>
                  <a:schemeClr val="accent1">
                    <a:lumMod val="40000"/>
                    <a:lumOff val="60000"/>
                  </a:schemeClr>
                </a:solidFill>
                <a:cs typeface="ITC Galliard LT Roman"/>
              </a:rPr>
            </a:br>
            <a:r>
              <a:rPr lang="en-US" sz="5400" i="1" dirty="0" smtClean="0">
                <a:solidFill>
                  <a:schemeClr val="accent1">
                    <a:lumMod val="40000"/>
                    <a:lumOff val="60000"/>
                  </a:schemeClr>
                </a:solidFill>
                <a:cs typeface="ITC Galliard LT Roman"/>
              </a:rPr>
              <a:t>size</a:t>
            </a:r>
            <a:r>
              <a:rPr lang="en-US" sz="5400" dirty="0" smtClean="0">
                <a:solidFill>
                  <a:schemeClr val="accent1">
                    <a:lumMod val="40000"/>
                    <a:lumOff val="60000"/>
                  </a:schemeClr>
                </a:solidFill>
                <a:cs typeface="ITC Galliard LT Roman"/>
              </a:rPr>
              <a:t> </a:t>
            </a:r>
            <a:r>
              <a:rPr lang="en-US" sz="3200" dirty="0" smtClean="0">
                <a:solidFill>
                  <a:schemeClr val="accent1">
                    <a:lumMod val="40000"/>
                    <a:lumOff val="60000"/>
                  </a:schemeClr>
                </a:solidFill>
                <a:cs typeface="ITC Galliard LT Roman"/>
              </a:rPr>
              <a:t/>
            </a:r>
            <a:br>
              <a:rPr lang="en-US" sz="3200" dirty="0" smtClean="0">
                <a:solidFill>
                  <a:schemeClr val="accent1">
                    <a:lumMod val="40000"/>
                    <a:lumOff val="60000"/>
                  </a:schemeClr>
                </a:solidFill>
                <a:cs typeface="ITC Galliard LT Roman"/>
              </a:rPr>
            </a:br>
            <a:r>
              <a:rPr lang="en-US" sz="3200" dirty="0" smtClean="0">
                <a:solidFill>
                  <a:schemeClr val="accent1">
                    <a:lumMod val="40000"/>
                    <a:lumOff val="60000"/>
                  </a:schemeClr>
                </a:solidFill>
                <a:cs typeface="ITC Galliard LT Roman"/>
              </a:rPr>
              <a:t>of the data, it’s about the </a:t>
            </a:r>
            <a:br>
              <a:rPr lang="en-US" sz="3200" dirty="0" smtClean="0">
                <a:solidFill>
                  <a:schemeClr val="accent1">
                    <a:lumMod val="40000"/>
                    <a:lumOff val="60000"/>
                  </a:schemeClr>
                </a:solidFill>
                <a:cs typeface="ITC Galliard LT Roman"/>
              </a:rPr>
            </a:br>
            <a:r>
              <a:rPr lang="en-US" sz="5400" i="1" dirty="0" smtClean="0">
                <a:solidFill>
                  <a:schemeClr val="accent1">
                    <a:lumMod val="40000"/>
                    <a:lumOff val="60000"/>
                  </a:schemeClr>
                </a:solidFill>
                <a:cs typeface="ITC Galliard LT Roman"/>
              </a:rPr>
              <a:t>value</a:t>
            </a:r>
            <a:r>
              <a:rPr lang="en-US" sz="5400" dirty="0" smtClean="0">
                <a:solidFill>
                  <a:schemeClr val="accent1">
                    <a:lumMod val="40000"/>
                    <a:lumOff val="60000"/>
                  </a:schemeClr>
                </a:solidFill>
                <a:cs typeface="ITC Galliard LT Roman"/>
              </a:rPr>
              <a:t> </a:t>
            </a:r>
            <a:r>
              <a:rPr lang="en-US" sz="3200" dirty="0" smtClean="0">
                <a:solidFill>
                  <a:schemeClr val="accent1">
                    <a:lumMod val="40000"/>
                    <a:lumOff val="60000"/>
                  </a:schemeClr>
                </a:solidFill>
                <a:cs typeface="ITC Galliard LT Roman"/>
              </a:rPr>
              <a:t/>
            </a:r>
            <a:br>
              <a:rPr lang="en-US" sz="3200" dirty="0" smtClean="0">
                <a:solidFill>
                  <a:schemeClr val="accent1">
                    <a:lumMod val="40000"/>
                    <a:lumOff val="60000"/>
                  </a:schemeClr>
                </a:solidFill>
                <a:cs typeface="ITC Galliard LT Roman"/>
              </a:rPr>
            </a:br>
            <a:r>
              <a:rPr lang="en-US" sz="3200" dirty="0" smtClean="0">
                <a:solidFill>
                  <a:schemeClr val="accent1">
                    <a:lumMod val="40000"/>
                    <a:lumOff val="60000"/>
                  </a:schemeClr>
                </a:solidFill>
                <a:cs typeface="ITC Galliard LT Roman"/>
              </a:rPr>
              <a:t>within the data.</a:t>
            </a:r>
            <a:endParaRPr lang="en-US" sz="3200" dirty="0">
              <a:solidFill>
                <a:schemeClr val="accent1">
                  <a:lumMod val="40000"/>
                  <a:lumOff val="60000"/>
                </a:schemeClr>
              </a:solidFill>
              <a:cs typeface="ITC Galliard LT Roman"/>
            </a:endParaRPr>
          </a:p>
        </p:txBody>
      </p:sp>
    </p:spTree>
    <p:extLst>
      <p:ext uri="{BB962C8B-B14F-4D97-AF65-F5344CB8AC3E}">
        <p14:creationId xmlns:p14="http://schemas.microsoft.com/office/powerpoint/2010/main" val="832223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38130" y="243850"/>
            <a:ext cx="8702675" cy="6394025"/>
          </a:xfrm>
          <a:prstGeom prst="rect">
            <a:avLst/>
          </a:prstGeom>
        </p:spPr>
      </p:pic>
      <p:sp>
        <p:nvSpPr>
          <p:cNvPr id="9" name="Title 1"/>
          <p:cNvSpPr>
            <a:spLocks noGrp="1"/>
          </p:cNvSpPr>
          <p:nvPr>
            <p:ph type="title"/>
          </p:nvPr>
        </p:nvSpPr>
        <p:spPr>
          <a:xfrm>
            <a:off x="238126" y="3193637"/>
            <a:ext cx="4067174" cy="2949787"/>
          </a:xfrm>
        </p:spPr>
        <p:txBody>
          <a:bodyPr>
            <a:noAutofit/>
          </a:bodyPr>
          <a:lstStyle/>
          <a:p>
            <a:r>
              <a:rPr lang="en-US" sz="4000" dirty="0" smtClean="0">
                <a:solidFill>
                  <a:schemeClr val="accent1">
                    <a:lumMod val="40000"/>
                    <a:lumOff val="60000"/>
                  </a:schemeClr>
                </a:solidFill>
                <a:latin typeface="ITC Galliard LT Roman"/>
                <a:cs typeface="ITC Galliard LT Roman"/>
              </a:rPr>
              <a:t>So, </a:t>
            </a:r>
            <a:r>
              <a:rPr lang="en-US" sz="4000" dirty="0">
                <a:solidFill>
                  <a:schemeClr val="accent1">
                    <a:lumMod val="40000"/>
                    <a:lumOff val="60000"/>
                  </a:schemeClr>
                </a:solidFill>
                <a:latin typeface="ITC Galliard LT Roman"/>
                <a:cs typeface="ITC Galliard LT Roman"/>
              </a:rPr>
              <a:t>w</a:t>
            </a:r>
            <a:r>
              <a:rPr lang="en-US" sz="4000" dirty="0" smtClean="0">
                <a:solidFill>
                  <a:schemeClr val="accent1">
                    <a:lumMod val="40000"/>
                    <a:lumOff val="60000"/>
                  </a:schemeClr>
                </a:solidFill>
                <a:latin typeface="ITC Galliard LT Roman"/>
                <a:cs typeface="ITC Galliard LT Roman"/>
              </a:rPr>
              <a:t>hat is </a:t>
            </a:r>
            <a:br>
              <a:rPr lang="en-US" sz="4000" dirty="0" smtClean="0">
                <a:solidFill>
                  <a:schemeClr val="accent1">
                    <a:lumMod val="40000"/>
                    <a:lumOff val="60000"/>
                  </a:schemeClr>
                </a:solidFill>
                <a:latin typeface="ITC Galliard LT Roman"/>
                <a:cs typeface="ITC Galliard LT Roman"/>
              </a:rPr>
            </a:br>
            <a:r>
              <a:rPr lang="en-US" sz="7200" i="1" dirty="0" smtClean="0">
                <a:solidFill>
                  <a:schemeClr val="accent1">
                    <a:lumMod val="40000"/>
                    <a:lumOff val="60000"/>
                  </a:schemeClr>
                </a:solidFill>
                <a:latin typeface="ITC Galliard LT Roman"/>
                <a:cs typeface="ITC Galliard LT Roman"/>
              </a:rPr>
              <a:t>value?</a:t>
            </a:r>
            <a:endParaRPr lang="en-US" sz="13800" i="1" dirty="0">
              <a:solidFill>
                <a:schemeClr val="accent1">
                  <a:lumMod val="40000"/>
                  <a:lumOff val="60000"/>
                </a:schemeClr>
              </a:solidFill>
              <a:latin typeface="ITC Galliard LT Roman"/>
              <a:cs typeface="ITC Galliard LT Roman"/>
            </a:endParaRPr>
          </a:p>
        </p:txBody>
      </p:sp>
    </p:spTree>
    <p:extLst>
      <p:ext uri="{BB962C8B-B14F-4D97-AF65-F5344CB8AC3E}">
        <p14:creationId xmlns:p14="http://schemas.microsoft.com/office/powerpoint/2010/main" val="1215459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38135" y="205629"/>
            <a:ext cx="8714223" cy="6391481"/>
          </a:xfrm>
          <a:prstGeom prst="rect">
            <a:avLst/>
          </a:prstGeom>
        </p:spPr>
      </p:pic>
      <p:sp>
        <p:nvSpPr>
          <p:cNvPr id="7" name="Rectangle 6"/>
          <p:cNvSpPr/>
          <p:nvPr/>
        </p:nvSpPr>
        <p:spPr>
          <a:xfrm>
            <a:off x="238140" y="205629"/>
            <a:ext cx="8701509" cy="6391481"/>
          </a:xfrm>
          <a:prstGeom prst="rect">
            <a:avLst/>
          </a:prstGeom>
          <a:solidFill>
            <a:srgbClr val="1C1C1C">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250839" y="314476"/>
            <a:ext cx="8614424" cy="3229429"/>
          </a:xfrm>
        </p:spPr>
        <p:txBody>
          <a:bodyPr>
            <a:noAutofit/>
          </a:bodyPr>
          <a:lstStyle/>
          <a:p>
            <a:r>
              <a:rPr lang="en-US" sz="4800" dirty="0" smtClean="0">
                <a:solidFill>
                  <a:schemeClr val="accent1">
                    <a:lumMod val="40000"/>
                    <a:lumOff val="60000"/>
                  </a:schemeClr>
                </a:solidFill>
                <a:latin typeface="ITC Galliard LT Roman"/>
                <a:cs typeface="ITC Galliard LT Roman"/>
              </a:rPr>
              <a:t>Market Intelligence?</a:t>
            </a:r>
            <a:br>
              <a:rPr lang="en-US" sz="4800" dirty="0" smtClean="0">
                <a:solidFill>
                  <a:schemeClr val="accent1">
                    <a:lumMod val="40000"/>
                    <a:lumOff val="60000"/>
                  </a:schemeClr>
                </a:solidFill>
                <a:latin typeface="ITC Galliard LT Roman"/>
                <a:cs typeface="ITC Galliard LT Roman"/>
              </a:rPr>
            </a:br>
            <a:r>
              <a:rPr lang="en-US" sz="4800" dirty="0" smtClean="0">
                <a:solidFill>
                  <a:schemeClr val="accent1">
                    <a:lumMod val="40000"/>
                    <a:lumOff val="60000"/>
                  </a:schemeClr>
                </a:solidFill>
                <a:latin typeface="ITC Galliard LT Roman"/>
                <a:cs typeface="ITC Galliard LT Roman"/>
              </a:rPr>
              <a:t>Business Intelligence?</a:t>
            </a:r>
            <a:br>
              <a:rPr lang="en-US" sz="4800" dirty="0" smtClean="0">
                <a:solidFill>
                  <a:schemeClr val="accent1">
                    <a:lumMod val="40000"/>
                    <a:lumOff val="60000"/>
                  </a:schemeClr>
                </a:solidFill>
                <a:latin typeface="ITC Galliard LT Roman"/>
                <a:cs typeface="ITC Galliard LT Roman"/>
              </a:rPr>
            </a:br>
            <a:r>
              <a:rPr lang="en-US" sz="4800" dirty="0" smtClean="0">
                <a:solidFill>
                  <a:schemeClr val="accent1">
                    <a:lumMod val="40000"/>
                    <a:lumOff val="60000"/>
                  </a:schemeClr>
                </a:solidFill>
                <a:latin typeface="ITC Galliard LT Roman"/>
                <a:cs typeface="ITC Galliard LT Roman"/>
              </a:rPr>
              <a:t>Secret Intelligence?</a:t>
            </a:r>
            <a:endParaRPr lang="en-US" sz="5400" dirty="0">
              <a:solidFill>
                <a:schemeClr val="accent1">
                  <a:lumMod val="40000"/>
                  <a:lumOff val="60000"/>
                </a:schemeClr>
              </a:solidFill>
              <a:latin typeface="ITC Galliard LT Roman"/>
              <a:cs typeface="ITC Galliard LT Roman"/>
            </a:endParaRPr>
          </a:p>
        </p:txBody>
      </p:sp>
    </p:spTree>
    <p:extLst>
      <p:ext uri="{BB962C8B-B14F-4D97-AF65-F5344CB8AC3E}">
        <p14:creationId xmlns:p14="http://schemas.microsoft.com/office/powerpoint/2010/main" val="1638692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38126" y="229429"/>
            <a:ext cx="8692514" cy="6408447"/>
          </a:xfrm>
          <a:prstGeom prst="rect">
            <a:avLst/>
          </a:prstGeom>
        </p:spPr>
      </p:pic>
      <p:sp>
        <p:nvSpPr>
          <p:cNvPr id="2" name="Title 1"/>
          <p:cNvSpPr>
            <a:spLocks noGrp="1"/>
          </p:cNvSpPr>
          <p:nvPr>
            <p:ph type="title"/>
          </p:nvPr>
        </p:nvSpPr>
        <p:spPr>
          <a:xfrm>
            <a:off x="238126" y="229429"/>
            <a:ext cx="8614424" cy="2589977"/>
          </a:xfrm>
        </p:spPr>
        <p:txBody>
          <a:bodyPr>
            <a:noAutofit/>
          </a:bodyPr>
          <a:lstStyle/>
          <a:p>
            <a:r>
              <a:rPr lang="en-US" sz="4800" i="1" dirty="0" smtClean="0">
                <a:solidFill>
                  <a:srgbClr val="FFFFFF"/>
                </a:solidFill>
                <a:latin typeface="ITC Galliard LT Roman"/>
                <a:cs typeface="ITC Galliard LT Roman"/>
              </a:rPr>
              <a:t>Our society is leaving  </a:t>
            </a:r>
            <a:br>
              <a:rPr lang="en-US" sz="4800" i="1" dirty="0" smtClean="0">
                <a:solidFill>
                  <a:srgbClr val="FFFFFF"/>
                </a:solidFill>
                <a:latin typeface="ITC Galliard LT Roman"/>
                <a:cs typeface="ITC Galliard LT Roman"/>
              </a:rPr>
            </a:br>
            <a:r>
              <a:rPr lang="en-US" sz="4800" i="1" dirty="0" smtClean="0">
                <a:solidFill>
                  <a:srgbClr val="FFFFFF"/>
                </a:solidFill>
                <a:latin typeface="ITC Galliard LT Roman"/>
                <a:cs typeface="ITC Galliard LT Roman"/>
              </a:rPr>
              <a:t>behind a digital footprint.</a:t>
            </a:r>
            <a:endParaRPr lang="en-US" sz="5400" i="1" dirty="0">
              <a:solidFill>
                <a:srgbClr val="FFFFFF"/>
              </a:solidFill>
              <a:latin typeface="ITC Galliard LT Roman"/>
              <a:cs typeface="ITC Galliard LT Roman"/>
            </a:endParaRPr>
          </a:p>
        </p:txBody>
      </p:sp>
    </p:spTree>
    <p:extLst>
      <p:ext uri="{BB962C8B-B14F-4D97-AF65-F5344CB8AC3E}">
        <p14:creationId xmlns:p14="http://schemas.microsoft.com/office/powerpoint/2010/main" val="302391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1215" y="321732"/>
            <a:ext cx="8531334" cy="6214896"/>
          </a:xfrm>
          <a:prstGeom prst="rect">
            <a:avLst/>
          </a:prstGeom>
        </p:spPr>
      </p:pic>
      <p:sp>
        <p:nvSpPr>
          <p:cNvPr id="7" name="Rectangle 6"/>
          <p:cNvSpPr/>
          <p:nvPr/>
        </p:nvSpPr>
        <p:spPr>
          <a:xfrm>
            <a:off x="321215" y="3124200"/>
            <a:ext cx="8531334" cy="2673037"/>
          </a:xfrm>
          <a:prstGeom prst="rect">
            <a:avLst/>
          </a:prstGeom>
          <a:solidFill>
            <a:srgbClr val="1C1C1C">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370946" y="2994771"/>
            <a:ext cx="8493233" cy="2644029"/>
          </a:xfrm>
        </p:spPr>
        <p:txBody>
          <a:bodyPr>
            <a:noAutofit/>
          </a:bodyPr>
          <a:lstStyle/>
          <a:p>
            <a:r>
              <a:rPr lang="en-US" sz="3600" i="1" dirty="0" smtClean="0">
                <a:solidFill>
                  <a:schemeClr val="accent1">
                    <a:lumMod val="40000"/>
                    <a:lumOff val="60000"/>
                  </a:schemeClr>
                </a:solidFill>
                <a:latin typeface="ITC Galliard LT Roman"/>
                <a:cs typeface="ITC Galliard LT Roman"/>
              </a:rPr>
              <a:t>People are living online and we all are expressing our attitudes, likes and dislikes, our opinions and perspectives.</a:t>
            </a:r>
            <a:endParaRPr lang="en-US" sz="4000" i="1" dirty="0">
              <a:solidFill>
                <a:schemeClr val="accent1">
                  <a:lumMod val="40000"/>
                  <a:lumOff val="60000"/>
                </a:schemeClr>
              </a:solidFill>
              <a:latin typeface="ITC Galliard LT Roman"/>
              <a:cs typeface="ITC Galliard LT Roman"/>
            </a:endParaRPr>
          </a:p>
        </p:txBody>
      </p:sp>
    </p:spTree>
    <p:extLst>
      <p:ext uri="{BB962C8B-B14F-4D97-AF65-F5344CB8AC3E}">
        <p14:creationId xmlns:p14="http://schemas.microsoft.com/office/powerpoint/2010/main" val="2919834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8126" y="264161"/>
            <a:ext cx="8665222" cy="6373707"/>
          </a:xfrm>
          <a:prstGeom prst="rect">
            <a:avLst/>
          </a:prstGeom>
        </p:spPr>
      </p:pic>
      <p:sp>
        <p:nvSpPr>
          <p:cNvPr id="7" name="Rectangle 6"/>
          <p:cNvSpPr/>
          <p:nvPr/>
        </p:nvSpPr>
        <p:spPr>
          <a:xfrm>
            <a:off x="238140" y="524933"/>
            <a:ext cx="6073775" cy="2015067"/>
          </a:xfrm>
          <a:prstGeom prst="rect">
            <a:avLst/>
          </a:prstGeom>
          <a:solidFill>
            <a:srgbClr val="1C1C1C">
              <a:alpha val="9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5" name="Rectangle 4"/>
          <p:cNvSpPr/>
          <p:nvPr/>
        </p:nvSpPr>
        <p:spPr>
          <a:xfrm>
            <a:off x="332849" y="4575387"/>
            <a:ext cx="5336435" cy="1977813"/>
          </a:xfrm>
          <a:prstGeom prst="rect">
            <a:avLst/>
          </a:prstGeom>
          <a:solidFill>
            <a:srgbClr val="1C1C1C">
              <a:alpha val="9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6" name="Title 1"/>
          <p:cNvSpPr txBox="1">
            <a:spLocks/>
          </p:cNvSpPr>
          <p:nvPr/>
        </p:nvSpPr>
        <p:spPr>
          <a:xfrm>
            <a:off x="238126" y="4792131"/>
            <a:ext cx="5431154" cy="1422400"/>
          </a:xfrm>
          <a:prstGeom prst="rect">
            <a:avLst/>
          </a:prstGeom>
        </p:spPr>
        <p:txBody>
          <a:bodyPr vert="horz"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a:lstStyle>
          <a:p>
            <a:r>
              <a:rPr lang="en-US" sz="4000" i="1" dirty="0" smtClean="0">
                <a:solidFill>
                  <a:schemeClr val="accent1">
                    <a:lumMod val="40000"/>
                    <a:lumOff val="60000"/>
                  </a:schemeClr>
                </a:solidFill>
                <a:latin typeface="ITC Galliard LT Roman"/>
                <a:cs typeface="ITC Galliard LT Roman"/>
              </a:rPr>
              <a:t>Data with a </a:t>
            </a:r>
            <a:br>
              <a:rPr lang="en-US" sz="4000" i="1" dirty="0" smtClean="0">
                <a:solidFill>
                  <a:schemeClr val="accent1">
                    <a:lumMod val="40000"/>
                    <a:lumOff val="60000"/>
                  </a:schemeClr>
                </a:solidFill>
                <a:latin typeface="ITC Galliard LT Roman"/>
                <a:cs typeface="ITC Galliard LT Roman"/>
              </a:rPr>
            </a:br>
            <a:r>
              <a:rPr lang="en-US" sz="4000" i="1" dirty="0" smtClean="0">
                <a:solidFill>
                  <a:schemeClr val="accent1">
                    <a:lumMod val="40000"/>
                    <a:lumOff val="60000"/>
                  </a:schemeClr>
                </a:solidFill>
                <a:latin typeface="ITC Galliard LT Roman"/>
                <a:cs typeface="ITC Galliard LT Roman"/>
              </a:rPr>
              <a:t>lot of information.</a:t>
            </a:r>
            <a:endParaRPr lang="en-US" i="1" dirty="0">
              <a:solidFill>
                <a:schemeClr val="accent1">
                  <a:lumMod val="40000"/>
                  <a:lumOff val="60000"/>
                </a:schemeClr>
              </a:solidFill>
              <a:latin typeface="ITC Galliard LT Roman"/>
              <a:cs typeface="ITC Galliard LT Roman"/>
            </a:endParaRPr>
          </a:p>
        </p:txBody>
      </p:sp>
      <p:sp>
        <p:nvSpPr>
          <p:cNvPr id="2" name="Title 1"/>
          <p:cNvSpPr>
            <a:spLocks noGrp="1"/>
          </p:cNvSpPr>
          <p:nvPr>
            <p:ph type="title"/>
          </p:nvPr>
        </p:nvSpPr>
        <p:spPr>
          <a:xfrm>
            <a:off x="238126" y="685800"/>
            <a:ext cx="6073774" cy="1676400"/>
          </a:xfrm>
        </p:spPr>
        <p:txBody>
          <a:bodyPr>
            <a:noAutofit/>
          </a:bodyPr>
          <a:lstStyle/>
          <a:p>
            <a:r>
              <a:rPr lang="en-US" sz="3600" i="1" dirty="0" smtClean="0">
                <a:solidFill>
                  <a:schemeClr val="accent1">
                    <a:lumMod val="40000"/>
                    <a:lumOff val="60000"/>
                  </a:schemeClr>
                </a:solidFill>
                <a:latin typeface="ITC Galliard LT Roman"/>
                <a:cs typeface="ITC Galliard LT Roman"/>
              </a:rPr>
              <a:t>We are generating huge </a:t>
            </a:r>
            <a:br>
              <a:rPr lang="en-US" sz="3600" i="1" dirty="0" smtClean="0">
                <a:solidFill>
                  <a:schemeClr val="accent1">
                    <a:lumMod val="40000"/>
                    <a:lumOff val="60000"/>
                  </a:schemeClr>
                </a:solidFill>
                <a:latin typeface="ITC Galliard LT Roman"/>
                <a:cs typeface="ITC Galliard LT Roman"/>
              </a:rPr>
            </a:br>
            <a:r>
              <a:rPr lang="en-US" sz="3600" i="1" dirty="0" smtClean="0">
                <a:solidFill>
                  <a:schemeClr val="accent1">
                    <a:lumMod val="40000"/>
                    <a:lumOff val="60000"/>
                  </a:schemeClr>
                </a:solidFill>
                <a:latin typeface="ITC Galliard LT Roman"/>
                <a:cs typeface="ITC Galliard LT Roman"/>
              </a:rPr>
              <a:t>amounts of data.</a:t>
            </a:r>
            <a:endParaRPr lang="en-US" sz="4000" i="1" dirty="0">
              <a:solidFill>
                <a:schemeClr val="accent1">
                  <a:lumMod val="40000"/>
                  <a:lumOff val="60000"/>
                </a:schemeClr>
              </a:solidFill>
              <a:latin typeface="ITC Galliard LT Roman"/>
              <a:cs typeface="ITC Galliard LT Roman"/>
            </a:endParaRPr>
          </a:p>
        </p:txBody>
      </p:sp>
    </p:spTree>
    <p:extLst>
      <p:ext uri="{BB962C8B-B14F-4D97-AF65-F5344CB8AC3E}">
        <p14:creationId xmlns:p14="http://schemas.microsoft.com/office/powerpoint/2010/main" val="1336525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000" fill="hold"/>
                                        <p:tgtEl>
                                          <p:spTgt spid="7"/>
                                        </p:tgtEl>
                                        <p:attrNameLst>
                                          <p:attrName>ppt_x</p:attrName>
                                        </p:attrNameLst>
                                      </p:cBhvr>
                                      <p:tavLst>
                                        <p:tav tm="0">
                                          <p:val>
                                            <p:strVal val="#ppt_x"/>
                                          </p:val>
                                        </p:tav>
                                        <p:tav tm="100000">
                                          <p:val>
                                            <p:strVal val="#ppt_x"/>
                                          </p:val>
                                        </p:tav>
                                      </p:tavLst>
                                    </p:anim>
                                    <p:anim calcmode="lin" valueType="num">
                                      <p:cBhvr additive="base">
                                        <p:cTn id="12"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2000" fill="hold"/>
                                        <p:tgtEl>
                                          <p:spTgt spid="5"/>
                                        </p:tgtEl>
                                        <p:attrNameLst>
                                          <p:attrName>ppt_x</p:attrName>
                                        </p:attrNameLst>
                                      </p:cBhvr>
                                      <p:tavLst>
                                        <p:tav tm="0">
                                          <p:val>
                                            <p:strVal val="#ppt_x"/>
                                          </p:val>
                                        </p:tav>
                                        <p:tav tm="100000">
                                          <p:val>
                                            <p:strVal val="#ppt_x"/>
                                          </p:val>
                                        </p:tav>
                                      </p:tavLst>
                                    </p:anim>
                                    <p:anim calcmode="lin" valueType="num">
                                      <p:cBhvr additive="base">
                                        <p:cTn id="22"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8141" y="306565"/>
            <a:ext cx="8614423" cy="6230073"/>
          </a:xfrm>
          <a:prstGeom prst="rect">
            <a:avLst/>
          </a:prstGeom>
        </p:spPr>
      </p:pic>
      <p:sp>
        <p:nvSpPr>
          <p:cNvPr id="7" name="Rectangle 6"/>
          <p:cNvSpPr/>
          <p:nvPr/>
        </p:nvSpPr>
        <p:spPr>
          <a:xfrm>
            <a:off x="3241055" y="3156373"/>
            <a:ext cx="5611511" cy="1571413"/>
          </a:xfrm>
          <a:prstGeom prst="rect">
            <a:avLst/>
          </a:prstGeom>
          <a:solidFill>
            <a:srgbClr val="1C1C1C">
              <a:alpha val="9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2763533" y="2411307"/>
            <a:ext cx="6089029" cy="2799816"/>
          </a:xfrm>
        </p:spPr>
        <p:txBody>
          <a:bodyPr>
            <a:noAutofit/>
          </a:bodyPr>
          <a:lstStyle/>
          <a:p>
            <a:r>
              <a:rPr lang="en-US" sz="4000" i="1" dirty="0" smtClean="0">
                <a:solidFill>
                  <a:schemeClr val="accent1">
                    <a:lumMod val="40000"/>
                    <a:lumOff val="60000"/>
                  </a:schemeClr>
                </a:solidFill>
                <a:latin typeface="ITC Galliard LT Roman"/>
                <a:cs typeface="ITC Galliard LT Roman"/>
              </a:rPr>
              <a:t>…</a:t>
            </a:r>
            <a:r>
              <a:rPr lang="en-US" sz="4000" i="1" dirty="0">
                <a:solidFill>
                  <a:schemeClr val="accent1">
                    <a:lumMod val="40000"/>
                    <a:lumOff val="60000"/>
                  </a:schemeClr>
                </a:solidFill>
                <a:latin typeface="ITC Galliard LT Roman"/>
                <a:cs typeface="ITC Galliard LT Roman"/>
              </a:rPr>
              <a:t> </a:t>
            </a:r>
            <a:r>
              <a:rPr lang="en-US" sz="4000" i="1" dirty="0" smtClean="0">
                <a:solidFill>
                  <a:schemeClr val="accent1">
                    <a:lumMod val="40000"/>
                    <a:lumOff val="60000"/>
                  </a:schemeClr>
                </a:solidFill>
                <a:latin typeface="ITC Galliard LT Roman"/>
                <a:cs typeface="ITC Galliard LT Roman"/>
              </a:rPr>
              <a:t>and a lot of noise.</a:t>
            </a:r>
            <a:endParaRPr lang="en-US" i="1" dirty="0">
              <a:solidFill>
                <a:schemeClr val="accent1">
                  <a:lumMod val="40000"/>
                  <a:lumOff val="60000"/>
                </a:schemeClr>
              </a:solidFill>
              <a:latin typeface="ITC Galliard LT Roman"/>
              <a:cs typeface="ITC Galliard LT Roman"/>
            </a:endParaRPr>
          </a:p>
        </p:txBody>
      </p:sp>
    </p:spTree>
    <p:extLst>
      <p:ext uri="{BB962C8B-B14F-4D97-AF65-F5344CB8AC3E}">
        <p14:creationId xmlns:p14="http://schemas.microsoft.com/office/powerpoint/2010/main" val="3884756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23521" y="229430"/>
            <a:ext cx="8667470" cy="6390967"/>
          </a:xfrm>
          <a:prstGeom prst="rect">
            <a:avLst/>
          </a:prstGeom>
        </p:spPr>
      </p:pic>
      <p:sp>
        <p:nvSpPr>
          <p:cNvPr id="8" name="Rectangle 7"/>
          <p:cNvSpPr/>
          <p:nvPr/>
        </p:nvSpPr>
        <p:spPr>
          <a:xfrm>
            <a:off x="223521" y="229430"/>
            <a:ext cx="8667470" cy="6390967"/>
          </a:xfrm>
          <a:prstGeom prst="rect">
            <a:avLst/>
          </a:prstGeom>
          <a:solidFill>
            <a:srgbClr val="1C1C1C">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223520" y="229423"/>
            <a:ext cx="8629030" cy="5902876"/>
          </a:xfrm>
        </p:spPr>
        <p:txBody>
          <a:bodyPr>
            <a:noAutofit/>
          </a:bodyPr>
          <a:lstStyle/>
          <a:p>
            <a:r>
              <a:rPr lang="en-US" sz="4000" i="1" dirty="0" smtClean="0">
                <a:solidFill>
                  <a:srgbClr val="FFFFFF"/>
                </a:solidFill>
                <a:latin typeface="ITC Galliard LT Roman"/>
                <a:cs typeface="ITC Galliard LT Roman"/>
              </a:rPr>
              <a:t>The ability to hear the signal</a:t>
            </a:r>
            <a:br>
              <a:rPr lang="en-US" sz="4000" i="1" dirty="0" smtClean="0">
                <a:solidFill>
                  <a:srgbClr val="FFFFFF"/>
                </a:solidFill>
                <a:latin typeface="ITC Galliard LT Roman"/>
                <a:cs typeface="ITC Galliard LT Roman"/>
              </a:rPr>
            </a:br>
            <a:r>
              <a:rPr lang="en-US" sz="4000" i="1" dirty="0" smtClean="0">
                <a:solidFill>
                  <a:srgbClr val="FFFFFF"/>
                </a:solidFill>
                <a:latin typeface="ITC Galliard LT Roman"/>
                <a:cs typeface="ITC Galliard LT Roman"/>
              </a:rPr>
              <a:t>from the noise is the </a:t>
            </a:r>
            <a:br>
              <a:rPr lang="en-US" sz="4000" i="1" dirty="0" smtClean="0">
                <a:solidFill>
                  <a:srgbClr val="FFFFFF"/>
                </a:solidFill>
                <a:latin typeface="ITC Galliard LT Roman"/>
                <a:cs typeface="ITC Galliard LT Roman"/>
              </a:rPr>
            </a:br>
            <a:r>
              <a:rPr lang="en-US" sz="4000" i="1" dirty="0">
                <a:solidFill>
                  <a:srgbClr val="FFFFFF"/>
                </a:solidFill>
                <a:latin typeface="ITC Galliard LT Roman"/>
                <a:cs typeface="ITC Galliard LT Roman"/>
              </a:rPr>
              <a:t/>
            </a:r>
            <a:br>
              <a:rPr lang="en-US" sz="4000" i="1" dirty="0">
                <a:solidFill>
                  <a:srgbClr val="FFFFFF"/>
                </a:solidFill>
                <a:latin typeface="ITC Galliard LT Roman"/>
                <a:cs typeface="ITC Galliard LT Roman"/>
              </a:rPr>
            </a:br>
            <a:r>
              <a:rPr lang="en-US" sz="9600" i="1" dirty="0" smtClean="0">
                <a:solidFill>
                  <a:srgbClr val="FFFFFF"/>
                </a:solidFill>
                <a:latin typeface="ITC Galliard LT Roman"/>
                <a:cs typeface="ITC Galliard LT Roman"/>
              </a:rPr>
              <a:t>key…</a:t>
            </a:r>
            <a:endParaRPr lang="en-US" sz="9600" i="1" dirty="0">
              <a:solidFill>
                <a:srgbClr val="FFFFFF"/>
              </a:solidFill>
              <a:latin typeface="ITC Galliard LT Roman"/>
              <a:cs typeface="ITC Galliard LT Roman"/>
            </a:endParaRPr>
          </a:p>
        </p:txBody>
      </p:sp>
    </p:spTree>
    <p:extLst>
      <p:ext uri="{BB962C8B-B14F-4D97-AF65-F5344CB8AC3E}">
        <p14:creationId xmlns:p14="http://schemas.microsoft.com/office/powerpoint/2010/main" val="3261486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6" y="229423"/>
            <a:ext cx="8614424" cy="5902876"/>
          </a:xfrm>
        </p:spPr>
        <p:txBody>
          <a:bodyPr>
            <a:noAutofit/>
          </a:bodyPr>
          <a:lstStyle/>
          <a:p>
            <a:r>
              <a:rPr lang="en-US" sz="4000" dirty="0" smtClean="0">
                <a:solidFill>
                  <a:srgbClr val="FFFFFF"/>
                </a:solidFill>
                <a:latin typeface="ITC Galliard LT Roman"/>
                <a:cs typeface="ITC Galliard LT Roman"/>
              </a:rPr>
              <a:t> </a:t>
            </a:r>
            <a:r>
              <a:rPr lang="en-US" sz="4000" dirty="0" smtClean="0">
                <a:solidFill>
                  <a:schemeClr val="accent1"/>
                </a:solidFill>
                <a:latin typeface="ITC Galliard LT Roman"/>
                <a:cs typeface="ITC Galliard LT Roman"/>
              </a:rPr>
              <a:t>What is the BUZZ around</a:t>
            </a:r>
            <a:br>
              <a:rPr lang="en-US" sz="4000" dirty="0" smtClean="0">
                <a:solidFill>
                  <a:schemeClr val="accent1"/>
                </a:solidFill>
                <a:latin typeface="ITC Galliard LT Roman"/>
                <a:cs typeface="ITC Galliard LT Roman"/>
              </a:rPr>
            </a:br>
            <a:r>
              <a:rPr lang="en-US" sz="6000" dirty="0" smtClean="0">
                <a:solidFill>
                  <a:schemeClr val="accent1"/>
                </a:solidFill>
                <a:latin typeface="ITC Galliard LT Roman"/>
                <a:cs typeface="ITC Galliard LT Roman"/>
              </a:rPr>
              <a:t>BIG DATA?</a:t>
            </a:r>
            <a:endParaRPr lang="en-US" sz="6000" dirty="0">
              <a:solidFill>
                <a:schemeClr val="accent1"/>
              </a:solidFill>
              <a:latin typeface="ITC Galliard LT Roman"/>
              <a:cs typeface="ITC Galliard LT Roman"/>
            </a:endParaRPr>
          </a:p>
        </p:txBody>
      </p:sp>
      <p:sp>
        <p:nvSpPr>
          <p:cNvPr id="5" name="TextBox 4"/>
          <p:cNvSpPr txBox="1"/>
          <p:nvPr/>
        </p:nvSpPr>
        <p:spPr>
          <a:xfrm>
            <a:off x="228600" y="6386899"/>
            <a:ext cx="6858000" cy="276999"/>
          </a:xfrm>
          <a:prstGeom prst="rect">
            <a:avLst/>
          </a:prstGeom>
          <a:noFill/>
        </p:spPr>
        <p:txBody>
          <a:bodyPr wrap="square" rtlCol="0">
            <a:spAutoFit/>
          </a:bodyPr>
          <a:lstStyle/>
          <a:p>
            <a:r>
              <a:rPr lang="en-US" sz="1200" dirty="0" smtClean="0"/>
              <a:t>Source: </a:t>
            </a:r>
            <a:r>
              <a:rPr lang="en-US" sz="1200" dirty="0"/>
              <a:t>David Wellman | </a:t>
            </a:r>
            <a:r>
              <a:rPr lang="en-US" sz="1200" dirty="0" smtClean="0"/>
              <a:t>http</a:t>
            </a:r>
            <a:r>
              <a:rPr lang="en-US" sz="1200" dirty="0"/>
              <a:t>://www.slideshare.net/dwellman/what-is-big-data-24401517</a:t>
            </a:r>
          </a:p>
        </p:txBody>
      </p:sp>
    </p:spTree>
    <p:extLst>
      <p:ext uri="{BB962C8B-B14F-4D97-AF65-F5344CB8AC3E}">
        <p14:creationId xmlns:p14="http://schemas.microsoft.com/office/powerpoint/2010/main" val="2385915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0407" y="266096"/>
            <a:ext cx="8661872" cy="6350000"/>
          </a:xfrm>
          <a:prstGeom prst="rect">
            <a:avLst/>
          </a:prstGeom>
        </p:spPr>
      </p:pic>
      <p:sp>
        <p:nvSpPr>
          <p:cNvPr id="7" name="Rectangle 6"/>
          <p:cNvSpPr/>
          <p:nvPr/>
        </p:nvSpPr>
        <p:spPr>
          <a:xfrm>
            <a:off x="894081" y="4023361"/>
            <a:ext cx="8008198" cy="1842347"/>
          </a:xfrm>
          <a:prstGeom prst="rect">
            <a:avLst/>
          </a:prstGeom>
          <a:solidFill>
            <a:srgbClr val="1C1C1C">
              <a:alpha val="9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894081" y="3847256"/>
            <a:ext cx="7924380" cy="2018453"/>
          </a:xfrm>
        </p:spPr>
        <p:txBody>
          <a:bodyPr>
            <a:noAutofit/>
          </a:bodyPr>
          <a:lstStyle/>
          <a:p>
            <a:r>
              <a:rPr lang="en-US" sz="3200" i="1" dirty="0">
                <a:solidFill>
                  <a:srgbClr val="FFFFFF"/>
                </a:solidFill>
                <a:latin typeface="ITC Galliard LT Roman"/>
                <a:cs typeface="ITC Galliard LT Roman"/>
              </a:rPr>
              <a:t>t</a:t>
            </a:r>
            <a:r>
              <a:rPr lang="en-US" sz="3200" i="1" dirty="0" smtClean="0">
                <a:solidFill>
                  <a:srgbClr val="FFFFFF"/>
                </a:solidFill>
                <a:latin typeface="ITC Galliard LT Roman"/>
                <a:cs typeface="ITC Galliard LT Roman"/>
              </a:rPr>
              <a:t>o unlocking the human conversation </a:t>
            </a:r>
            <a:br>
              <a:rPr lang="en-US" sz="3200" i="1" dirty="0" smtClean="0">
                <a:solidFill>
                  <a:srgbClr val="FFFFFF"/>
                </a:solidFill>
                <a:latin typeface="ITC Galliard LT Roman"/>
                <a:cs typeface="ITC Galliard LT Roman"/>
              </a:rPr>
            </a:br>
            <a:r>
              <a:rPr lang="en-US" sz="3200" i="1" dirty="0" smtClean="0">
                <a:solidFill>
                  <a:srgbClr val="FFFFFF"/>
                </a:solidFill>
                <a:latin typeface="ITC Galliard LT Roman"/>
                <a:cs typeface="ITC Galliard LT Roman"/>
              </a:rPr>
              <a:t>that is taking place</a:t>
            </a:r>
            <a:r>
              <a:rPr lang="en-US" sz="3200" i="1" dirty="0">
                <a:solidFill>
                  <a:srgbClr val="FFFFFF"/>
                </a:solidFill>
                <a:latin typeface="ITC Galliard LT Roman"/>
                <a:cs typeface="ITC Galliard LT Roman"/>
              </a:rPr>
              <a:t> </a:t>
            </a:r>
            <a:r>
              <a:rPr lang="en-US" sz="3200" i="1" dirty="0" smtClean="0">
                <a:solidFill>
                  <a:srgbClr val="FFFFFF"/>
                </a:solidFill>
                <a:latin typeface="ITC Galliard LT Roman"/>
                <a:cs typeface="ITC Galliard LT Roman"/>
              </a:rPr>
              <a:t>around us.</a:t>
            </a:r>
            <a:endParaRPr lang="en-US" sz="3600" i="1" dirty="0">
              <a:solidFill>
                <a:srgbClr val="FFFFFF"/>
              </a:solidFill>
              <a:latin typeface="ITC Galliard LT Roman"/>
              <a:cs typeface="ITC Galliard LT Roman"/>
            </a:endParaRPr>
          </a:p>
        </p:txBody>
      </p:sp>
    </p:spTree>
    <p:extLst>
      <p:ext uri="{BB962C8B-B14F-4D97-AF65-F5344CB8AC3E}">
        <p14:creationId xmlns:p14="http://schemas.microsoft.com/office/powerpoint/2010/main" val="4257201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04707" y="362478"/>
            <a:ext cx="8431093" cy="6158503"/>
          </a:xfrm>
          <a:prstGeom prst="rect">
            <a:avLst/>
          </a:prstGeom>
        </p:spPr>
      </p:pic>
      <p:sp>
        <p:nvSpPr>
          <p:cNvPr id="10" name="Rectangle 9"/>
          <p:cNvSpPr/>
          <p:nvPr/>
        </p:nvSpPr>
        <p:spPr>
          <a:xfrm>
            <a:off x="304707" y="350372"/>
            <a:ext cx="8431093" cy="6118640"/>
          </a:xfrm>
          <a:prstGeom prst="rect">
            <a:avLst/>
          </a:prstGeom>
          <a:solidFill>
            <a:srgbClr val="1C1C1C">
              <a:alpha val="4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3505200" y="350382"/>
            <a:ext cx="5347359" cy="2987913"/>
          </a:xfrm>
        </p:spPr>
        <p:txBody>
          <a:bodyPr>
            <a:noAutofit/>
          </a:bodyPr>
          <a:lstStyle/>
          <a:p>
            <a:r>
              <a:rPr lang="en-US" sz="4000" i="1" dirty="0" smtClean="0">
                <a:solidFill>
                  <a:srgbClr val="FFFFFF"/>
                </a:solidFill>
                <a:latin typeface="ITC Galliard LT Roman"/>
                <a:cs typeface="ITC Galliard LT Roman"/>
              </a:rPr>
              <a:t>Listening to this conversation </a:t>
            </a:r>
            <a:br>
              <a:rPr lang="en-US" sz="4000" i="1" dirty="0" smtClean="0">
                <a:solidFill>
                  <a:srgbClr val="FFFFFF"/>
                </a:solidFill>
                <a:latin typeface="ITC Galliard LT Roman"/>
                <a:cs typeface="ITC Galliard LT Roman"/>
              </a:rPr>
            </a:br>
            <a:r>
              <a:rPr lang="en-US" sz="4000" i="1" dirty="0" smtClean="0">
                <a:solidFill>
                  <a:srgbClr val="FFFFFF"/>
                </a:solidFill>
                <a:latin typeface="ITC Galliard LT Roman"/>
                <a:cs typeface="ITC Galliard LT Roman"/>
              </a:rPr>
              <a:t>can lead us to…</a:t>
            </a:r>
            <a:endParaRPr lang="en-US" i="1" dirty="0">
              <a:solidFill>
                <a:srgbClr val="FFFFFF"/>
              </a:solidFill>
              <a:latin typeface="ITC Galliard LT Roman"/>
              <a:cs typeface="ITC Galliard LT Roman"/>
            </a:endParaRPr>
          </a:p>
        </p:txBody>
      </p:sp>
      <p:sp>
        <p:nvSpPr>
          <p:cNvPr id="5" name="Title 1"/>
          <p:cNvSpPr txBox="1">
            <a:spLocks/>
          </p:cNvSpPr>
          <p:nvPr/>
        </p:nvSpPr>
        <p:spPr>
          <a:xfrm>
            <a:off x="258179" y="4038600"/>
            <a:ext cx="8614424" cy="2419203"/>
          </a:xfrm>
          <a:prstGeom prst="rect">
            <a:avLst/>
          </a:prstGeom>
        </p:spPr>
        <p:txBody>
          <a:bodyPr vert="horz"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a:lstStyle>
          <a:p>
            <a:r>
              <a:rPr lang="en-US" sz="5400" i="1" dirty="0" smtClean="0">
                <a:solidFill>
                  <a:srgbClr val="FFFFFF"/>
                </a:solidFill>
                <a:latin typeface="ITC Galliard LT Roman"/>
                <a:cs typeface="ITC Galliard LT Roman"/>
              </a:rPr>
              <a:t>Unexpected Discoveries</a:t>
            </a:r>
            <a:endParaRPr lang="en-US" sz="6000" i="1" dirty="0">
              <a:solidFill>
                <a:srgbClr val="FFFFFF"/>
              </a:solidFill>
              <a:latin typeface="ITC Galliard LT Roman"/>
              <a:cs typeface="ITC Galliard LT Roman"/>
            </a:endParaRPr>
          </a:p>
        </p:txBody>
      </p:sp>
    </p:spTree>
    <p:extLst>
      <p:ext uri="{BB962C8B-B14F-4D97-AF65-F5344CB8AC3E}">
        <p14:creationId xmlns:p14="http://schemas.microsoft.com/office/powerpoint/2010/main" val="2770619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conversationagent.typepad.com/.a/6a00d8341c03bb53ef0133f34d4054970b-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877"/>
            <a:ext cx="9144000" cy="66481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209877"/>
            <a:ext cx="8991600" cy="1953885"/>
          </a:xfrm>
          <a:solidFill>
            <a:schemeClr val="tx2">
              <a:alpha val="36000"/>
            </a:schemeClr>
          </a:solidFill>
          <a:ln>
            <a:noFill/>
          </a:ln>
        </p:spPr>
        <p:style>
          <a:lnRef idx="1">
            <a:schemeClr val="dk1"/>
          </a:lnRef>
          <a:fillRef idx="3">
            <a:schemeClr val="dk1"/>
          </a:fillRef>
          <a:effectRef idx="2">
            <a:schemeClr val="dk1"/>
          </a:effectRef>
          <a:fontRef idx="minor">
            <a:schemeClr val="lt1"/>
          </a:fontRef>
        </p:style>
        <p:txBody>
          <a:bodyPr>
            <a:noAutofit/>
          </a:bodyPr>
          <a:lstStyle/>
          <a:p>
            <a:r>
              <a:rPr lang="en-US" sz="4800" dirty="0" smtClean="0">
                <a:solidFill>
                  <a:srgbClr val="FFFFFF"/>
                </a:solidFill>
                <a:latin typeface="Avenir Light"/>
                <a:cs typeface="Adobe Caslon Pro"/>
              </a:rPr>
              <a:t/>
            </a:r>
            <a:br>
              <a:rPr lang="en-US" sz="4800" dirty="0" smtClean="0">
                <a:solidFill>
                  <a:srgbClr val="FFFFFF"/>
                </a:solidFill>
                <a:latin typeface="Avenir Light"/>
                <a:cs typeface="Adobe Caslon Pro"/>
              </a:rPr>
            </a:br>
            <a:r>
              <a:rPr lang="en-US" sz="4800" dirty="0" smtClean="0">
                <a:solidFill>
                  <a:schemeClr val="accent1">
                    <a:lumMod val="40000"/>
                    <a:lumOff val="60000"/>
                  </a:schemeClr>
                </a:solidFill>
                <a:latin typeface="Avenir Light"/>
                <a:cs typeface="Adobe Caslon Pro"/>
              </a:rPr>
              <a:t>Case Study on </a:t>
            </a:r>
            <a:br>
              <a:rPr lang="en-US" sz="4800" dirty="0" smtClean="0">
                <a:solidFill>
                  <a:schemeClr val="accent1">
                    <a:lumMod val="40000"/>
                    <a:lumOff val="60000"/>
                  </a:schemeClr>
                </a:solidFill>
                <a:latin typeface="Avenir Light"/>
                <a:cs typeface="Adobe Caslon Pro"/>
              </a:rPr>
            </a:br>
            <a:r>
              <a:rPr lang="en-US" sz="4800" dirty="0" smtClean="0">
                <a:solidFill>
                  <a:schemeClr val="accent1">
                    <a:lumMod val="40000"/>
                    <a:lumOff val="60000"/>
                  </a:schemeClr>
                </a:solidFill>
                <a:latin typeface="Avenir Light"/>
                <a:cs typeface="Adobe Caslon Pro"/>
              </a:rPr>
              <a:t>BIG DATA</a:t>
            </a:r>
            <a:r>
              <a:rPr lang="en-US" sz="4800" dirty="0" smtClean="0">
                <a:solidFill>
                  <a:srgbClr val="FFFFFF"/>
                </a:solidFill>
                <a:latin typeface="Avenir Light"/>
                <a:cs typeface="Adobe Caslon Pro"/>
              </a:rPr>
              <a:t/>
            </a:r>
            <a:br>
              <a:rPr lang="en-US" sz="4800" dirty="0" smtClean="0">
                <a:solidFill>
                  <a:srgbClr val="FFFFFF"/>
                </a:solidFill>
                <a:latin typeface="Avenir Light"/>
                <a:cs typeface="Adobe Caslon Pro"/>
              </a:rPr>
            </a:br>
            <a:endParaRPr lang="en-US" sz="4800" dirty="0">
              <a:solidFill>
                <a:schemeClr val="accent1">
                  <a:lumMod val="40000"/>
                  <a:lumOff val="60000"/>
                </a:schemeClr>
              </a:solidFill>
              <a:latin typeface="Avenir Light"/>
              <a:cs typeface="Adobe Caslon Pro"/>
            </a:endParaRPr>
          </a:p>
        </p:txBody>
      </p:sp>
    </p:spTree>
    <p:extLst>
      <p:ext uri="{BB962C8B-B14F-4D97-AF65-F5344CB8AC3E}">
        <p14:creationId xmlns:p14="http://schemas.microsoft.com/office/powerpoint/2010/main" val="2189649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5059680" cy="3794760"/>
          </a:xfrm>
          <a:prstGeom prst="rect">
            <a:avLst/>
          </a:prstGeom>
        </p:spPr>
      </p:pic>
      <p:pic>
        <p:nvPicPr>
          <p:cNvPr id="7" name="Picture 6"/>
          <p:cNvPicPr>
            <a:picLocks noChangeAspect="1"/>
          </p:cNvPicPr>
          <p:nvPr/>
        </p:nvPicPr>
        <p:blipFill>
          <a:blip r:embed="rId4"/>
          <a:stretch>
            <a:fillRect/>
          </a:stretch>
        </p:blipFill>
        <p:spPr>
          <a:xfrm>
            <a:off x="3997425" y="2979019"/>
            <a:ext cx="5070375" cy="3802781"/>
          </a:xfrm>
          <a:prstGeom prst="rect">
            <a:avLst/>
          </a:prstGeom>
        </p:spPr>
      </p:pic>
    </p:spTree>
    <p:extLst>
      <p:ext uri="{BB962C8B-B14F-4D97-AF65-F5344CB8AC3E}">
        <p14:creationId xmlns:p14="http://schemas.microsoft.com/office/powerpoint/2010/main" val="834778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228600"/>
            <a:ext cx="8229600" cy="6477000"/>
          </a:xfrm>
        </p:spPr>
        <p:txBody>
          <a:bodyPr>
            <a:normAutofit fontScale="85000" lnSpcReduction="20000"/>
          </a:bodyPr>
          <a:lstStyle/>
          <a:p>
            <a:pPr>
              <a:buFont typeface="Wingdings" panose="05000000000000000000" pitchFamily="2" charset="2"/>
              <a:buChar char="§"/>
            </a:pPr>
            <a:r>
              <a:rPr lang="en-US" b="1" i="1" dirty="0">
                <a:solidFill>
                  <a:schemeClr val="accent1">
                    <a:lumMod val="40000"/>
                    <a:lumOff val="60000"/>
                  </a:schemeClr>
                </a:solidFill>
                <a:latin typeface="ITC Galliard LT Roman"/>
                <a:cs typeface="ITC Galliard LT Roman"/>
              </a:rPr>
              <a:t>“House of Cards” </a:t>
            </a:r>
            <a:r>
              <a:rPr lang="en-US" b="1" i="1" dirty="0" smtClean="0">
                <a:solidFill>
                  <a:schemeClr val="accent1">
                    <a:lumMod val="40000"/>
                    <a:lumOff val="60000"/>
                  </a:schemeClr>
                </a:solidFill>
                <a:latin typeface="ITC Galliard LT Roman"/>
                <a:cs typeface="ITC Galliard LT Roman"/>
              </a:rPr>
              <a:t>was </a:t>
            </a:r>
            <a:r>
              <a:rPr lang="en-US" b="1" i="1" dirty="0">
                <a:solidFill>
                  <a:schemeClr val="accent1">
                    <a:lumMod val="40000"/>
                    <a:lumOff val="60000"/>
                  </a:schemeClr>
                </a:solidFill>
                <a:latin typeface="ITC Galliard LT Roman"/>
                <a:cs typeface="ITC Galliard LT Roman"/>
              </a:rPr>
              <a:t>one of the first major test cases of this Big Data-driven creative strategy. </a:t>
            </a:r>
            <a:endParaRPr lang="en-US" b="1" i="1" dirty="0" smtClean="0">
              <a:solidFill>
                <a:schemeClr val="accent1">
                  <a:lumMod val="40000"/>
                  <a:lumOff val="60000"/>
                </a:schemeClr>
              </a:solidFill>
              <a:latin typeface="ITC Galliard LT Roman"/>
              <a:cs typeface="ITC Galliard LT Roman"/>
            </a:endParaRPr>
          </a:p>
          <a:p>
            <a:pPr>
              <a:buFont typeface="Wingdings" panose="05000000000000000000" pitchFamily="2" charset="2"/>
              <a:buChar char="§"/>
            </a:pPr>
            <a:endParaRPr lang="en-US" b="1" i="1" dirty="0" smtClean="0">
              <a:solidFill>
                <a:schemeClr val="accent1">
                  <a:lumMod val="40000"/>
                  <a:lumOff val="60000"/>
                </a:schemeClr>
              </a:solidFill>
              <a:latin typeface="ITC Galliard LT Roman"/>
              <a:cs typeface="ITC Galliard LT Roman"/>
            </a:endParaRPr>
          </a:p>
          <a:p>
            <a:pPr>
              <a:buFont typeface="Wingdings" panose="05000000000000000000" pitchFamily="2" charset="2"/>
              <a:buChar char="§"/>
            </a:pPr>
            <a:r>
              <a:rPr lang="en-US" b="1" i="1" dirty="0" smtClean="0">
                <a:solidFill>
                  <a:schemeClr val="accent1">
                    <a:lumMod val="40000"/>
                    <a:lumOff val="60000"/>
                  </a:schemeClr>
                </a:solidFill>
                <a:latin typeface="ITC Galliard LT Roman"/>
                <a:cs typeface="ITC Galliard LT Roman"/>
              </a:rPr>
              <a:t>For a </a:t>
            </a:r>
            <a:r>
              <a:rPr lang="en-US" b="1" i="1" dirty="0">
                <a:solidFill>
                  <a:schemeClr val="accent1">
                    <a:lumMod val="40000"/>
                    <a:lumOff val="60000"/>
                  </a:schemeClr>
                </a:solidFill>
                <a:latin typeface="ITC Galliard LT Roman"/>
                <a:cs typeface="ITC Galliard LT Roman"/>
              </a:rPr>
              <a:t>year, Netflix </a:t>
            </a:r>
            <a:r>
              <a:rPr lang="en-US" b="1" i="1" dirty="0" smtClean="0">
                <a:solidFill>
                  <a:schemeClr val="accent1">
                    <a:lumMod val="40000"/>
                    <a:lumOff val="60000"/>
                  </a:schemeClr>
                </a:solidFill>
                <a:latin typeface="ITC Galliard LT Roman"/>
                <a:cs typeface="ITC Galliard LT Roman"/>
              </a:rPr>
              <a:t>executives </a:t>
            </a:r>
            <a:r>
              <a:rPr lang="en-US" b="1" i="1" dirty="0">
                <a:solidFill>
                  <a:schemeClr val="accent1">
                    <a:lumMod val="40000"/>
                    <a:lumOff val="60000"/>
                  </a:schemeClr>
                </a:solidFill>
                <a:latin typeface="ITC Galliard LT Roman"/>
                <a:cs typeface="ITC Galliard LT Roman"/>
              </a:rPr>
              <a:t>told  the public that their detailed knowledge of Netflix subscriber viewing preferences </a:t>
            </a:r>
            <a:r>
              <a:rPr lang="en-US" b="1" i="1" dirty="0" smtClean="0">
                <a:solidFill>
                  <a:schemeClr val="accent1">
                    <a:lumMod val="40000"/>
                    <a:lumOff val="60000"/>
                  </a:schemeClr>
                </a:solidFill>
                <a:latin typeface="ITC Galliard LT Roman"/>
                <a:cs typeface="ITC Galliard LT Roman"/>
              </a:rPr>
              <a:t>made them decide to </a:t>
            </a:r>
            <a:r>
              <a:rPr lang="en-US" b="1" i="1" dirty="0">
                <a:solidFill>
                  <a:schemeClr val="accent1">
                    <a:lumMod val="40000"/>
                    <a:lumOff val="60000"/>
                  </a:schemeClr>
                </a:solidFill>
                <a:latin typeface="ITC Galliard LT Roman"/>
                <a:cs typeface="ITC Galliard LT Roman"/>
              </a:rPr>
              <a:t>license a remake of the popular and </a:t>
            </a:r>
            <a:r>
              <a:rPr lang="en-US" b="1" i="1" dirty="0" smtClean="0">
                <a:solidFill>
                  <a:schemeClr val="accent1">
                    <a:lumMod val="40000"/>
                    <a:lumOff val="60000"/>
                  </a:schemeClr>
                </a:solidFill>
                <a:latin typeface="ITC Galliard LT Roman"/>
                <a:cs typeface="ITC Galliard LT Roman"/>
              </a:rPr>
              <a:t>well </a:t>
            </a:r>
            <a:r>
              <a:rPr lang="en-US" b="1" i="1" dirty="0">
                <a:solidFill>
                  <a:schemeClr val="accent1">
                    <a:lumMod val="40000"/>
                    <a:lumOff val="60000"/>
                  </a:schemeClr>
                </a:solidFill>
                <a:latin typeface="ITC Galliard LT Roman"/>
                <a:cs typeface="ITC Galliard LT Roman"/>
              </a:rPr>
              <a:t>regarded 1990 BBC miniseries. </a:t>
            </a:r>
            <a:endParaRPr lang="en-US" b="1" i="1" dirty="0" smtClean="0">
              <a:solidFill>
                <a:schemeClr val="accent1">
                  <a:lumMod val="40000"/>
                  <a:lumOff val="60000"/>
                </a:schemeClr>
              </a:solidFill>
              <a:latin typeface="ITC Galliard LT Roman"/>
              <a:cs typeface="ITC Galliard LT Roman"/>
            </a:endParaRPr>
          </a:p>
          <a:p>
            <a:pPr>
              <a:buFont typeface="Wingdings" panose="05000000000000000000" pitchFamily="2" charset="2"/>
              <a:buChar char="§"/>
            </a:pPr>
            <a:endParaRPr lang="en-US" b="1" i="1" dirty="0" smtClean="0">
              <a:solidFill>
                <a:schemeClr val="accent1">
                  <a:lumMod val="40000"/>
                  <a:lumOff val="60000"/>
                </a:schemeClr>
              </a:solidFill>
              <a:latin typeface="ITC Galliard LT Roman"/>
              <a:cs typeface="ITC Galliard LT Roman"/>
            </a:endParaRPr>
          </a:p>
          <a:p>
            <a:pPr>
              <a:buFont typeface="Wingdings" panose="05000000000000000000" pitchFamily="2" charset="2"/>
              <a:buChar char="§"/>
            </a:pPr>
            <a:r>
              <a:rPr lang="en-US" b="1" i="1" dirty="0" smtClean="0">
                <a:solidFill>
                  <a:schemeClr val="accent1">
                    <a:lumMod val="40000"/>
                    <a:lumOff val="60000"/>
                  </a:schemeClr>
                </a:solidFill>
                <a:latin typeface="ITC Galliard LT Roman"/>
                <a:cs typeface="ITC Galliard LT Roman"/>
              </a:rPr>
              <a:t>Netflix’s </a:t>
            </a:r>
            <a:r>
              <a:rPr lang="en-US" b="1" i="1" dirty="0">
                <a:solidFill>
                  <a:schemeClr val="accent1">
                    <a:lumMod val="40000"/>
                    <a:lumOff val="60000"/>
                  </a:schemeClr>
                </a:solidFill>
                <a:latin typeface="ITC Galliard LT Roman"/>
                <a:cs typeface="ITC Galliard LT Roman"/>
              </a:rPr>
              <a:t>data indicated that the same subscribers who loved the original BBC production also </a:t>
            </a:r>
            <a:r>
              <a:rPr lang="en-US" b="1" i="1" dirty="0" smtClean="0">
                <a:solidFill>
                  <a:schemeClr val="accent1">
                    <a:lumMod val="40000"/>
                    <a:lumOff val="60000"/>
                  </a:schemeClr>
                </a:solidFill>
                <a:latin typeface="ITC Galliard LT Roman"/>
                <a:cs typeface="ITC Galliard LT Roman"/>
              </a:rPr>
              <a:t>were interested in movies </a:t>
            </a:r>
            <a:r>
              <a:rPr lang="en-US" b="1" i="1" dirty="0">
                <a:solidFill>
                  <a:schemeClr val="accent1">
                    <a:lumMod val="40000"/>
                    <a:lumOff val="60000"/>
                  </a:schemeClr>
                </a:solidFill>
                <a:latin typeface="ITC Galliard LT Roman"/>
                <a:cs typeface="ITC Galliard LT Roman"/>
              </a:rPr>
              <a:t>starring Kevin </a:t>
            </a:r>
            <a:r>
              <a:rPr lang="en-US" b="1" i="1" dirty="0" smtClean="0">
                <a:solidFill>
                  <a:schemeClr val="accent1">
                    <a:lumMod val="40000"/>
                    <a:lumOff val="60000"/>
                  </a:schemeClr>
                </a:solidFill>
                <a:latin typeface="ITC Galliard LT Roman"/>
                <a:cs typeface="ITC Galliard LT Roman"/>
              </a:rPr>
              <a:t>Spacey. </a:t>
            </a:r>
          </a:p>
          <a:p>
            <a:pPr>
              <a:buFont typeface="Wingdings" panose="05000000000000000000" pitchFamily="2" charset="2"/>
              <a:buChar char="§"/>
            </a:pPr>
            <a:endParaRPr lang="en-US" b="1" i="1" dirty="0" smtClean="0">
              <a:solidFill>
                <a:schemeClr val="accent1">
                  <a:lumMod val="40000"/>
                  <a:lumOff val="60000"/>
                </a:schemeClr>
              </a:solidFill>
              <a:latin typeface="ITC Galliard LT Roman"/>
              <a:cs typeface="ITC Galliard LT Roman"/>
            </a:endParaRPr>
          </a:p>
          <a:p>
            <a:pPr>
              <a:buFont typeface="Wingdings" panose="05000000000000000000" pitchFamily="2" charset="2"/>
              <a:buChar char="§"/>
            </a:pPr>
            <a:r>
              <a:rPr lang="en-US" b="1" i="1" dirty="0" smtClean="0">
                <a:solidFill>
                  <a:schemeClr val="accent1">
                    <a:lumMod val="40000"/>
                    <a:lumOff val="60000"/>
                  </a:schemeClr>
                </a:solidFill>
                <a:latin typeface="ITC Galliard LT Roman"/>
                <a:cs typeface="ITC Galliard LT Roman"/>
              </a:rPr>
              <a:t>Therefore</a:t>
            </a:r>
            <a:r>
              <a:rPr lang="en-US" b="1" i="1" dirty="0">
                <a:solidFill>
                  <a:schemeClr val="accent1">
                    <a:lumMod val="40000"/>
                    <a:lumOff val="60000"/>
                  </a:schemeClr>
                </a:solidFill>
                <a:latin typeface="ITC Galliard LT Roman"/>
                <a:cs typeface="ITC Galliard LT Roman"/>
              </a:rPr>
              <a:t>, </a:t>
            </a:r>
            <a:r>
              <a:rPr lang="en-US" b="1" i="1" dirty="0" smtClean="0">
                <a:solidFill>
                  <a:schemeClr val="accent1">
                    <a:lumMod val="40000"/>
                    <a:lumOff val="60000"/>
                  </a:schemeClr>
                </a:solidFill>
                <a:latin typeface="ITC Galliard LT Roman"/>
                <a:cs typeface="ITC Galliard LT Roman"/>
              </a:rPr>
              <a:t>Netflix executives concluded that  </a:t>
            </a:r>
            <a:r>
              <a:rPr lang="en-US" b="1" i="1" dirty="0">
                <a:solidFill>
                  <a:schemeClr val="accent1">
                    <a:lumMod val="40000"/>
                    <a:lumOff val="60000"/>
                  </a:schemeClr>
                </a:solidFill>
                <a:latin typeface="ITC Galliard LT Roman"/>
                <a:cs typeface="ITC Galliard LT Roman"/>
              </a:rPr>
              <a:t>a remake of the BBC drama with Spacey </a:t>
            </a:r>
            <a:r>
              <a:rPr lang="en-US" b="1" i="1" dirty="0" smtClean="0">
                <a:solidFill>
                  <a:schemeClr val="accent1">
                    <a:lumMod val="40000"/>
                    <a:lumOff val="60000"/>
                  </a:schemeClr>
                </a:solidFill>
                <a:latin typeface="ITC Galliard LT Roman"/>
                <a:cs typeface="ITC Galliard LT Roman"/>
              </a:rPr>
              <a:t> was </a:t>
            </a:r>
            <a:r>
              <a:rPr lang="en-US" b="1" i="1" dirty="0">
                <a:solidFill>
                  <a:schemeClr val="accent1">
                    <a:lumMod val="40000"/>
                    <a:lumOff val="60000"/>
                  </a:schemeClr>
                </a:solidFill>
                <a:latin typeface="ITC Galliard LT Roman"/>
                <a:cs typeface="ITC Galliard LT Roman"/>
              </a:rPr>
              <a:t>a </a:t>
            </a:r>
            <a:r>
              <a:rPr lang="en-US" b="1" i="1" dirty="0" smtClean="0">
                <a:solidFill>
                  <a:schemeClr val="accent1">
                    <a:lumMod val="40000"/>
                    <a:lumOff val="60000"/>
                  </a:schemeClr>
                </a:solidFill>
                <a:latin typeface="ITC Galliard LT Roman"/>
                <a:cs typeface="ITC Galliard LT Roman"/>
              </a:rPr>
              <a:t> no-brainer….</a:t>
            </a:r>
          </a:p>
          <a:p>
            <a:pPr>
              <a:buFont typeface="Wingdings" panose="05000000000000000000" pitchFamily="2" charset="2"/>
              <a:buChar char="§"/>
            </a:pPr>
            <a:endParaRPr lang="en-US" b="1" i="1" dirty="0" smtClean="0">
              <a:solidFill>
                <a:schemeClr val="accent1">
                  <a:lumMod val="40000"/>
                  <a:lumOff val="60000"/>
                </a:schemeClr>
              </a:solidFill>
              <a:latin typeface="ITC Galliard LT Roman"/>
              <a:cs typeface="ITC Galliard LT Roman"/>
            </a:endParaRPr>
          </a:p>
          <a:p>
            <a:pPr>
              <a:buFont typeface="Wingdings" panose="05000000000000000000" pitchFamily="2" charset="2"/>
              <a:buChar char="§"/>
            </a:pPr>
            <a:r>
              <a:rPr lang="en-US" b="1" i="1" dirty="0" smtClean="0">
                <a:solidFill>
                  <a:schemeClr val="accent1">
                    <a:lumMod val="40000"/>
                    <a:lumOff val="60000"/>
                  </a:schemeClr>
                </a:solidFill>
                <a:latin typeface="ITC Galliard LT Roman"/>
                <a:cs typeface="ITC Galliard LT Roman"/>
              </a:rPr>
              <a:t>….to </a:t>
            </a:r>
            <a:r>
              <a:rPr lang="en-US" b="1" i="1" dirty="0">
                <a:solidFill>
                  <a:schemeClr val="accent1">
                    <a:lumMod val="40000"/>
                    <a:lumOff val="60000"/>
                  </a:schemeClr>
                </a:solidFill>
                <a:latin typeface="ITC Galliard LT Roman"/>
                <a:cs typeface="ITC Galliard LT Roman"/>
              </a:rPr>
              <a:t>the </a:t>
            </a:r>
            <a:r>
              <a:rPr lang="en-US" b="1" i="1" dirty="0" smtClean="0">
                <a:solidFill>
                  <a:schemeClr val="accent1">
                    <a:lumMod val="40000"/>
                    <a:lumOff val="60000"/>
                  </a:schemeClr>
                </a:solidFill>
                <a:latin typeface="ITC Galliard LT Roman"/>
                <a:cs typeface="ITC Galliard LT Roman"/>
              </a:rPr>
              <a:t>tune of $100 </a:t>
            </a:r>
            <a:r>
              <a:rPr lang="en-US" b="1" i="1" dirty="0">
                <a:solidFill>
                  <a:schemeClr val="accent1">
                    <a:lumMod val="40000"/>
                    <a:lumOff val="60000"/>
                  </a:schemeClr>
                </a:solidFill>
                <a:latin typeface="ITC Galliard LT Roman"/>
                <a:cs typeface="ITC Galliard LT Roman"/>
              </a:rPr>
              <a:t>million for two 13-episode seasons.</a:t>
            </a:r>
            <a:endParaRPr lang="en-US" b="1" dirty="0">
              <a:solidFill>
                <a:schemeClr val="accent1">
                  <a:lumMod val="40000"/>
                  <a:lumOff val="60000"/>
                </a:schemeClr>
              </a:solidFill>
            </a:endParaRPr>
          </a:p>
        </p:txBody>
      </p:sp>
    </p:spTree>
    <p:extLst>
      <p:ext uri="{BB962C8B-B14F-4D97-AF65-F5344CB8AC3E}">
        <p14:creationId xmlns:p14="http://schemas.microsoft.com/office/powerpoint/2010/main" val="4293275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6" y="229423"/>
            <a:ext cx="8614424" cy="5902876"/>
          </a:xfrm>
        </p:spPr>
        <p:txBody>
          <a:bodyPr>
            <a:noAutofit/>
          </a:bodyPr>
          <a:lstStyle/>
          <a:p>
            <a:r>
              <a:rPr lang="en-US" sz="4800" dirty="0" smtClean="0">
                <a:solidFill>
                  <a:schemeClr val="accent1">
                    <a:lumMod val="60000"/>
                    <a:lumOff val="40000"/>
                  </a:schemeClr>
                </a:solidFill>
                <a:latin typeface="Avenir Light"/>
                <a:cs typeface="Adobe Caslon Pro"/>
              </a:rPr>
              <a:t>What do you think?</a:t>
            </a:r>
            <a:br>
              <a:rPr lang="en-US" sz="4800" dirty="0" smtClean="0">
                <a:solidFill>
                  <a:schemeClr val="accent1">
                    <a:lumMod val="60000"/>
                    <a:lumOff val="40000"/>
                  </a:schemeClr>
                </a:solidFill>
                <a:latin typeface="Avenir Light"/>
                <a:cs typeface="Adobe Caslon Pro"/>
              </a:rPr>
            </a:br>
            <a:r>
              <a:rPr lang="en-US" sz="4800" dirty="0" smtClean="0">
                <a:solidFill>
                  <a:schemeClr val="accent1">
                    <a:lumMod val="60000"/>
                    <a:lumOff val="40000"/>
                  </a:schemeClr>
                </a:solidFill>
                <a:latin typeface="Avenir Light"/>
                <a:cs typeface="Adobe Caslon Pro"/>
              </a:rPr>
              <a:t>Did it work?</a:t>
            </a:r>
            <a:endParaRPr lang="en-US" sz="4800" dirty="0">
              <a:solidFill>
                <a:schemeClr val="accent1">
                  <a:lumMod val="60000"/>
                  <a:lumOff val="40000"/>
                </a:schemeClr>
              </a:solidFill>
              <a:latin typeface="Avenir Light"/>
              <a:cs typeface="Adobe Caslon Pro"/>
            </a:endParaRPr>
          </a:p>
        </p:txBody>
      </p:sp>
    </p:spTree>
    <p:extLst>
      <p:ext uri="{BB962C8B-B14F-4D97-AF65-F5344CB8AC3E}">
        <p14:creationId xmlns:p14="http://schemas.microsoft.com/office/powerpoint/2010/main" val="2334472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85800" y="3760206"/>
            <a:ext cx="2743200" cy="3173994"/>
          </a:xfrm>
          <a:prstGeom prst="rect">
            <a:avLst/>
          </a:prstGeom>
        </p:spPr>
      </p:pic>
      <p:pic>
        <p:nvPicPr>
          <p:cNvPr id="8" name="Picture 7"/>
          <p:cNvPicPr>
            <a:picLocks noChangeAspect="1"/>
          </p:cNvPicPr>
          <p:nvPr/>
        </p:nvPicPr>
        <p:blipFill>
          <a:blip r:embed="rId4"/>
          <a:stretch>
            <a:fillRect/>
          </a:stretch>
        </p:blipFill>
        <p:spPr>
          <a:xfrm>
            <a:off x="6513941" y="3647994"/>
            <a:ext cx="2630059" cy="3133806"/>
          </a:xfrm>
          <a:prstGeom prst="rect">
            <a:avLst/>
          </a:prstGeom>
        </p:spPr>
      </p:pic>
      <p:pic>
        <p:nvPicPr>
          <p:cNvPr id="9" name="Picture 8"/>
          <p:cNvPicPr>
            <a:picLocks noChangeAspect="1"/>
          </p:cNvPicPr>
          <p:nvPr/>
        </p:nvPicPr>
        <p:blipFill>
          <a:blip r:embed="rId5"/>
          <a:stretch>
            <a:fillRect/>
          </a:stretch>
        </p:blipFill>
        <p:spPr>
          <a:xfrm>
            <a:off x="6513941" y="-18165"/>
            <a:ext cx="2630059" cy="3523365"/>
          </a:xfrm>
          <a:prstGeom prst="rect">
            <a:avLst/>
          </a:prstGeom>
        </p:spPr>
      </p:pic>
      <p:pic>
        <p:nvPicPr>
          <p:cNvPr id="10" name="Picture 9"/>
          <p:cNvPicPr>
            <a:picLocks noChangeAspect="1"/>
          </p:cNvPicPr>
          <p:nvPr/>
        </p:nvPicPr>
        <p:blipFill>
          <a:blip r:embed="rId6"/>
          <a:stretch>
            <a:fillRect/>
          </a:stretch>
        </p:blipFill>
        <p:spPr>
          <a:xfrm>
            <a:off x="762000" y="-38440"/>
            <a:ext cx="2602554" cy="3745038"/>
          </a:xfrm>
          <a:prstGeom prst="rect">
            <a:avLst/>
          </a:prstGeom>
        </p:spPr>
      </p:pic>
      <p:pic>
        <p:nvPicPr>
          <p:cNvPr id="11" name="Picture 10"/>
          <p:cNvPicPr>
            <a:picLocks noChangeAspect="1"/>
          </p:cNvPicPr>
          <p:nvPr/>
        </p:nvPicPr>
        <p:blipFill>
          <a:blip r:embed="rId7"/>
          <a:stretch>
            <a:fillRect/>
          </a:stretch>
        </p:blipFill>
        <p:spPr>
          <a:xfrm>
            <a:off x="3620450" y="1679424"/>
            <a:ext cx="2780350" cy="4139031"/>
          </a:xfrm>
          <a:prstGeom prst="rect">
            <a:avLst/>
          </a:prstGeom>
        </p:spPr>
      </p:pic>
    </p:spTree>
    <p:extLst>
      <p:ext uri="{BB962C8B-B14F-4D97-AF65-F5344CB8AC3E}">
        <p14:creationId xmlns:p14="http://schemas.microsoft.com/office/powerpoint/2010/main" val="3663579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Big Data</a:t>
            </a:r>
            <a:endParaRPr lang="en-US" dirty="0"/>
          </a:p>
        </p:txBody>
      </p:sp>
      <p:sp>
        <p:nvSpPr>
          <p:cNvPr id="3" name="Content Placeholder 2"/>
          <p:cNvSpPr>
            <a:spLocks noGrp="1"/>
          </p:cNvSpPr>
          <p:nvPr>
            <p:ph idx="1"/>
          </p:nvPr>
        </p:nvSpPr>
        <p:spPr>
          <a:xfrm>
            <a:off x="152400" y="914400"/>
            <a:ext cx="8915400" cy="1524000"/>
          </a:xfrm>
        </p:spPr>
        <p:txBody>
          <a:bodyPr>
            <a:normAutofit fontScale="92500" lnSpcReduction="10000"/>
          </a:bodyPr>
          <a:lstStyle/>
          <a:p>
            <a:r>
              <a:rPr lang="en-US" dirty="0"/>
              <a:t>A </a:t>
            </a:r>
            <a:r>
              <a:rPr lang="en-US" dirty="0" smtClean="0"/>
              <a:t>meme* </a:t>
            </a:r>
            <a:r>
              <a:rPr lang="en-US" dirty="0"/>
              <a:t>and a marketing term, for sure, but </a:t>
            </a:r>
            <a:r>
              <a:rPr lang="en-US" dirty="0" smtClean="0"/>
              <a:t>BIG DATA is shorthand </a:t>
            </a:r>
            <a:r>
              <a:rPr lang="en-US" dirty="0"/>
              <a:t>for advancing trends in </a:t>
            </a:r>
            <a:r>
              <a:rPr lang="en-US" dirty="0" smtClean="0"/>
              <a:t>technology, </a:t>
            </a:r>
            <a:r>
              <a:rPr lang="en-US" dirty="0"/>
              <a:t>that open the door to a new approach to understanding the world and </a:t>
            </a:r>
            <a:r>
              <a:rPr lang="en-US" dirty="0" smtClean="0"/>
              <a:t>making </a:t>
            </a:r>
            <a:r>
              <a:rPr lang="en-US" dirty="0"/>
              <a:t>decisions</a:t>
            </a:r>
            <a:r>
              <a:rPr lang="en-US" dirty="0" smtClean="0"/>
              <a:t>. –</a:t>
            </a:r>
            <a:r>
              <a:rPr lang="en-US" sz="1500" dirty="0" smtClean="0"/>
              <a:t>NY Times, 2012</a:t>
            </a:r>
          </a:p>
          <a:p>
            <a:endParaRPr lang="en-US" dirty="0"/>
          </a:p>
          <a:p>
            <a:endParaRPr lang="en-US" dirty="0" smtClean="0"/>
          </a:p>
          <a:p>
            <a:endParaRPr lang="en-US" dirty="0" smtClean="0"/>
          </a:p>
          <a:p>
            <a:endParaRPr lang="en-US" dirty="0" smtClean="0"/>
          </a:p>
          <a:p>
            <a:endParaRPr lang="en-US" sz="2400" i="1" dirty="0" smtClean="0"/>
          </a:p>
          <a:p>
            <a:endParaRPr lang="en-US" sz="2400" i="1" dirty="0"/>
          </a:p>
          <a:p>
            <a:endParaRPr lang="en-US" sz="2400" i="1" dirty="0" smtClean="0"/>
          </a:p>
          <a:p>
            <a:endParaRPr lang="en-US" sz="2400" i="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438400"/>
            <a:ext cx="652462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38112" y="6387917"/>
            <a:ext cx="8686800" cy="369332"/>
          </a:xfrm>
          <a:prstGeom prst="rect">
            <a:avLst/>
          </a:prstGeom>
          <a:noFill/>
        </p:spPr>
        <p:txBody>
          <a:bodyPr wrap="square" rtlCol="0">
            <a:spAutoFit/>
          </a:bodyPr>
          <a:lstStyle/>
          <a:p>
            <a:pPr marL="137160" indent="0">
              <a:buNone/>
            </a:pPr>
            <a:r>
              <a:rPr lang="en-US" i="1" dirty="0" smtClean="0"/>
              <a:t>*</a:t>
            </a:r>
            <a:r>
              <a:rPr lang="en-US" i="1" dirty="0"/>
              <a:t>A meme can be considered an idea carried from person to person (usually imitated</a:t>
            </a:r>
            <a:r>
              <a:rPr lang="en-US" i="1" dirty="0" smtClean="0"/>
              <a:t>)</a:t>
            </a:r>
            <a:endParaRPr lang="en-US" i="1" dirty="0"/>
          </a:p>
        </p:txBody>
      </p:sp>
      <p:sp>
        <p:nvSpPr>
          <p:cNvPr id="6" name="TextBox 5"/>
          <p:cNvSpPr txBox="1"/>
          <p:nvPr/>
        </p:nvSpPr>
        <p:spPr>
          <a:xfrm>
            <a:off x="6905625" y="5257800"/>
            <a:ext cx="2238375" cy="1015663"/>
          </a:xfrm>
          <a:prstGeom prst="rect">
            <a:avLst/>
          </a:prstGeom>
          <a:noFill/>
        </p:spPr>
        <p:txBody>
          <a:bodyPr wrap="square" rtlCol="0">
            <a:spAutoFit/>
          </a:bodyPr>
          <a:lstStyle/>
          <a:p>
            <a:r>
              <a:rPr lang="en-US" sz="1200" b="1" i="1" dirty="0" smtClean="0"/>
              <a:t>Source: </a:t>
            </a:r>
          </a:p>
          <a:p>
            <a:r>
              <a:rPr lang="en-US" sz="1200" b="1" i="1" dirty="0" smtClean="0"/>
              <a:t>World Economic Forum: Big </a:t>
            </a:r>
            <a:r>
              <a:rPr lang="en-US" sz="1200" b="1" i="1" dirty="0"/>
              <a:t>Data, Big Impact: New Possibilities for International </a:t>
            </a:r>
            <a:r>
              <a:rPr lang="en-US" sz="1200" b="1" i="1" dirty="0" smtClean="0"/>
              <a:t>Development</a:t>
            </a:r>
            <a:endParaRPr lang="en-US" sz="1200" b="1" i="1" dirty="0"/>
          </a:p>
        </p:txBody>
      </p:sp>
    </p:spTree>
    <p:extLst>
      <p:ext uri="{BB962C8B-B14F-4D97-AF65-F5344CB8AC3E}">
        <p14:creationId xmlns:p14="http://schemas.microsoft.com/office/powerpoint/2010/main" val="4527424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8126" y="270943"/>
            <a:ext cx="8614424" cy="6305551"/>
          </a:xfrm>
          <a:prstGeom prst="rect">
            <a:avLst/>
          </a:prstGeom>
        </p:spPr>
      </p:pic>
      <p:sp>
        <p:nvSpPr>
          <p:cNvPr id="7" name="Rectangle 6"/>
          <p:cNvSpPr/>
          <p:nvPr/>
        </p:nvSpPr>
        <p:spPr>
          <a:xfrm>
            <a:off x="238141" y="276629"/>
            <a:ext cx="8664423" cy="6355587"/>
          </a:xfrm>
          <a:prstGeom prst="rect">
            <a:avLst/>
          </a:prstGeom>
          <a:solidFill>
            <a:srgbClr val="1C1C1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238126" y="229423"/>
            <a:ext cx="8614424" cy="5902876"/>
          </a:xfrm>
        </p:spPr>
        <p:txBody>
          <a:bodyPr>
            <a:noAutofit/>
          </a:bodyPr>
          <a:lstStyle/>
          <a:p>
            <a:r>
              <a:rPr lang="en-US" sz="4800" i="1" dirty="0" smtClean="0">
                <a:solidFill>
                  <a:schemeClr val="accent1">
                    <a:lumMod val="60000"/>
                    <a:lumOff val="40000"/>
                  </a:schemeClr>
                </a:solidFill>
                <a:latin typeface="Adobe Hebrew"/>
                <a:cs typeface="Adobe Hebrew"/>
              </a:rPr>
              <a:t>How do you </a:t>
            </a:r>
            <a:br>
              <a:rPr lang="en-US" sz="4800" i="1" dirty="0" smtClean="0">
                <a:solidFill>
                  <a:schemeClr val="accent1">
                    <a:lumMod val="60000"/>
                    <a:lumOff val="40000"/>
                  </a:schemeClr>
                </a:solidFill>
                <a:latin typeface="Adobe Hebrew"/>
                <a:cs typeface="Adobe Hebrew"/>
              </a:rPr>
            </a:br>
            <a:r>
              <a:rPr lang="en-US" sz="4800" i="1" dirty="0" smtClean="0">
                <a:solidFill>
                  <a:schemeClr val="accent1">
                    <a:lumMod val="60000"/>
                    <a:lumOff val="40000"/>
                  </a:schemeClr>
                </a:solidFill>
                <a:latin typeface="Adobe Hebrew"/>
                <a:cs typeface="Adobe Hebrew"/>
              </a:rPr>
              <a:t>mine (and mind)</a:t>
            </a:r>
            <a:br>
              <a:rPr lang="en-US" sz="4800" i="1" dirty="0" smtClean="0">
                <a:solidFill>
                  <a:schemeClr val="accent1">
                    <a:lumMod val="60000"/>
                    <a:lumOff val="40000"/>
                  </a:schemeClr>
                </a:solidFill>
                <a:latin typeface="Adobe Hebrew"/>
                <a:cs typeface="Adobe Hebrew"/>
              </a:rPr>
            </a:br>
            <a:r>
              <a:rPr lang="en-US" sz="4800" i="1" dirty="0" smtClean="0">
                <a:solidFill>
                  <a:schemeClr val="accent1">
                    <a:lumMod val="60000"/>
                    <a:lumOff val="40000"/>
                  </a:schemeClr>
                </a:solidFill>
                <a:latin typeface="Adobe Hebrew"/>
                <a:cs typeface="Adobe Hebrew"/>
              </a:rPr>
              <a:t>all this data?</a:t>
            </a:r>
            <a:endParaRPr lang="en-US" sz="5400" i="1" dirty="0">
              <a:solidFill>
                <a:schemeClr val="accent1">
                  <a:lumMod val="60000"/>
                  <a:lumOff val="40000"/>
                </a:schemeClr>
              </a:solidFill>
              <a:latin typeface="Adobe Hebrew"/>
              <a:cs typeface="Adobe Hebrew"/>
            </a:endParaRPr>
          </a:p>
        </p:txBody>
      </p:sp>
    </p:spTree>
    <p:extLst>
      <p:ext uri="{BB962C8B-B14F-4D97-AF65-F5344CB8AC3E}">
        <p14:creationId xmlns:p14="http://schemas.microsoft.com/office/powerpoint/2010/main" val="405068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38140" y="305807"/>
            <a:ext cx="8614423" cy="6207964"/>
          </a:xfrm>
          <a:prstGeom prst="rect">
            <a:avLst/>
          </a:prstGeom>
        </p:spPr>
      </p:pic>
      <p:sp>
        <p:nvSpPr>
          <p:cNvPr id="9" name="Rectangle 8"/>
          <p:cNvSpPr/>
          <p:nvPr/>
        </p:nvSpPr>
        <p:spPr>
          <a:xfrm>
            <a:off x="238141" y="264537"/>
            <a:ext cx="8664423" cy="6355587"/>
          </a:xfrm>
          <a:prstGeom prst="rect">
            <a:avLst/>
          </a:prstGeom>
          <a:solidFill>
            <a:srgbClr val="1C1C1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370945" y="3495533"/>
            <a:ext cx="8614424" cy="2394857"/>
          </a:xfrm>
        </p:spPr>
        <p:txBody>
          <a:bodyPr>
            <a:noAutofit/>
          </a:bodyPr>
          <a:lstStyle/>
          <a:p>
            <a:r>
              <a:rPr lang="en-US" sz="4000" dirty="0" smtClean="0">
                <a:latin typeface="ITC Galliard LT Roman"/>
                <a:cs typeface="ITC Galliard LT Roman"/>
              </a:rPr>
              <a:t>Most people don’t know </a:t>
            </a:r>
            <a:br>
              <a:rPr lang="en-US" sz="4000" dirty="0" smtClean="0">
                <a:latin typeface="ITC Galliard LT Roman"/>
                <a:cs typeface="ITC Galliard LT Roman"/>
              </a:rPr>
            </a:br>
            <a:r>
              <a:rPr lang="en-US" sz="4000" dirty="0" smtClean="0">
                <a:latin typeface="ITC Galliard LT Roman"/>
                <a:cs typeface="ITC Galliard LT Roman"/>
              </a:rPr>
              <a:t>what to do with all the data</a:t>
            </a:r>
            <a:br>
              <a:rPr lang="en-US" sz="4000" dirty="0" smtClean="0">
                <a:latin typeface="ITC Galliard LT Roman"/>
                <a:cs typeface="ITC Galliard LT Roman"/>
              </a:rPr>
            </a:br>
            <a:r>
              <a:rPr lang="en-US" sz="4000" dirty="0" smtClean="0">
                <a:latin typeface="ITC Galliard LT Roman"/>
                <a:cs typeface="ITC Galliard LT Roman"/>
              </a:rPr>
              <a:t>that they already have…</a:t>
            </a:r>
            <a:endParaRPr lang="en-US" sz="4000" dirty="0">
              <a:latin typeface="ITC Galliard LT Roman"/>
              <a:cs typeface="ITC Galliard LT Roman"/>
            </a:endParaRPr>
          </a:p>
        </p:txBody>
      </p:sp>
    </p:spTree>
    <p:extLst>
      <p:ext uri="{BB962C8B-B14F-4D97-AF65-F5344CB8AC3E}">
        <p14:creationId xmlns:p14="http://schemas.microsoft.com/office/powerpoint/2010/main" val="405985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457200"/>
            <a:ext cx="8614424" cy="3275778"/>
          </a:xfrm>
        </p:spPr>
        <p:txBody>
          <a:bodyPr>
            <a:noAutofit/>
          </a:bodyPr>
          <a:lstStyle/>
          <a:p>
            <a:r>
              <a:rPr lang="en-US" sz="6000" dirty="0" smtClean="0">
                <a:solidFill>
                  <a:schemeClr val="accent1"/>
                </a:solidFill>
                <a:latin typeface="ITC Galliard LT Roman"/>
                <a:cs typeface="ITC Galliard LT Roman"/>
              </a:rPr>
              <a:t>Isn’t </a:t>
            </a:r>
            <a:r>
              <a:rPr lang="en-US" sz="6000" i="1" dirty="0" smtClean="0">
                <a:solidFill>
                  <a:schemeClr val="accent1"/>
                </a:solidFill>
                <a:latin typeface="ITC Galliard LT Roman"/>
                <a:cs typeface="ITC Galliard LT Roman"/>
              </a:rPr>
              <a:t>Big </a:t>
            </a:r>
            <a:r>
              <a:rPr lang="en-US" sz="6000" i="1" dirty="0">
                <a:solidFill>
                  <a:schemeClr val="accent1"/>
                </a:solidFill>
                <a:latin typeface="ITC Galliard LT Roman"/>
                <a:cs typeface="ITC Galliard LT Roman"/>
              </a:rPr>
              <a:t>D</a:t>
            </a:r>
            <a:r>
              <a:rPr lang="en-US" sz="6000" i="1" dirty="0" smtClean="0">
                <a:solidFill>
                  <a:schemeClr val="accent1"/>
                </a:solidFill>
                <a:latin typeface="ITC Galliard LT Roman"/>
                <a:cs typeface="ITC Galliard LT Roman"/>
              </a:rPr>
              <a:t>ata</a:t>
            </a:r>
            <a:r>
              <a:rPr lang="en-US" sz="6000" dirty="0" smtClean="0">
                <a:solidFill>
                  <a:schemeClr val="accent1"/>
                </a:solidFill>
                <a:latin typeface="ITC Galliard LT Roman"/>
                <a:cs typeface="ITC Galliard LT Roman"/>
              </a:rPr>
              <a:t> </a:t>
            </a:r>
            <a:br>
              <a:rPr lang="en-US" sz="6000" dirty="0" smtClean="0">
                <a:solidFill>
                  <a:schemeClr val="accent1"/>
                </a:solidFill>
                <a:latin typeface="ITC Galliard LT Roman"/>
                <a:cs typeface="ITC Galliard LT Roman"/>
              </a:rPr>
            </a:br>
            <a:r>
              <a:rPr lang="en-US" sz="6000" dirty="0" smtClean="0">
                <a:solidFill>
                  <a:schemeClr val="accent1"/>
                </a:solidFill>
                <a:latin typeface="ITC Galliard LT Roman"/>
                <a:cs typeface="ITC Galliard LT Roman"/>
              </a:rPr>
              <a:t>just big hype?</a:t>
            </a:r>
            <a:r>
              <a:rPr lang="en-US" sz="6000" dirty="0">
                <a:solidFill>
                  <a:srgbClr val="FFFFFF"/>
                </a:solidFill>
                <a:latin typeface="ITC Galliard LT Roman"/>
                <a:cs typeface="ITC Galliard LT Roman"/>
              </a:rPr>
              <a:t/>
            </a:r>
            <a:br>
              <a:rPr lang="en-US" sz="6000" dirty="0">
                <a:solidFill>
                  <a:srgbClr val="FFFFFF"/>
                </a:solidFill>
                <a:latin typeface="ITC Galliard LT Roman"/>
                <a:cs typeface="ITC Galliard LT Roman"/>
              </a:rPr>
            </a:br>
            <a:r>
              <a:rPr lang="en-US" sz="6000" dirty="0" smtClean="0">
                <a:solidFill>
                  <a:srgbClr val="FFFFFF"/>
                </a:solidFill>
                <a:latin typeface="ITC Galliard LT Roman"/>
                <a:cs typeface="ITC Galliard LT Roman"/>
              </a:rPr>
              <a:t/>
            </a:r>
            <a:br>
              <a:rPr lang="en-US" sz="6000" dirty="0" smtClean="0">
                <a:solidFill>
                  <a:srgbClr val="FFFFFF"/>
                </a:solidFill>
                <a:latin typeface="ITC Galliard LT Roman"/>
                <a:cs typeface="ITC Galliard LT Roman"/>
              </a:rPr>
            </a:br>
            <a:endParaRPr lang="en-US" sz="6000" dirty="0">
              <a:solidFill>
                <a:srgbClr val="FFFFFF"/>
              </a:solidFill>
              <a:latin typeface="ITC Galliard LT Roman"/>
              <a:cs typeface="ITC Galliard LT Roman"/>
            </a:endParaRPr>
          </a:p>
        </p:txBody>
      </p:sp>
      <p:sp>
        <p:nvSpPr>
          <p:cNvPr id="4" name="Title 1"/>
          <p:cNvSpPr txBox="1">
            <a:spLocks/>
          </p:cNvSpPr>
          <p:nvPr/>
        </p:nvSpPr>
        <p:spPr>
          <a:xfrm>
            <a:off x="0" y="3505201"/>
            <a:ext cx="9004950" cy="2779498"/>
          </a:xfrm>
          <a:prstGeom prst="rect">
            <a:avLst/>
          </a:prstGeom>
        </p:spPr>
        <p:txBody>
          <a:bodyPr vert="horz"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a:lstStyle>
          <a:p>
            <a:r>
              <a:rPr lang="en-US" sz="6000" dirty="0" smtClean="0">
                <a:solidFill>
                  <a:schemeClr val="accent1"/>
                </a:solidFill>
                <a:latin typeface="ITC Galliard LT Roman"/>
                <a:cs typeface="ITC Galliard LT Roman"/>
              </a:rPr>
              <a:t>... How big is BIG?</a:t>
            </a:r>
            <a:endParaRPr lang="en-US" sz="6000" dirty="0">
              <a:solidFill>
                <a:schemeClr val="accent1"/>
              </a:solidFill>
              <a:latin typeface="ITC Galliard LT Roman"/>
              <a:cs typeface="ITC Galliard LT Roman"/>
            </a:endParaRPr>
          </a:p>
        </p:txBody>
      </p:sp>
    </p:spTree>
    <p:extLst>
      <p:ext uri="{BB962C8B-B14F-4D97-AF65-F5344CB8AC3E}">
        <p14:creationId xmlns:p14="http://schemas.microsoft.com/office/powerpoint/2010/main" val="1013786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7462" y="328993"/>
            <a:ext cx="8545101" cy="6173851"/>
          </a:xfrm>
          <a:prstGeom prst="rect">
            <a:avLst/>
          </a:prstGeom>
        </p:spPr>
      </p:pic>
      <p:sp>
        <p:nvSpPr>
          <p:cNvPr id="7" name="Rectangle 6"/>
          <p:cNvSpPr/>
          <p:nvPr/>
        </p:nvSpPr>
        <p:spPr>
          <a:xfrm>
            <a:off x="238141" y="252440"/>
            <a:ext cx="8664423" cy="6355587"/>
          </a:xfrm>
          <a:prstGeom prst="rect">
            <a:avLst/>
          </a:prstGeom>
          <a:solidFill>
            <a:srgbClr val="1C1C1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238126" y="229423"/>
            <a:ext cx="8614424" cy="5902876"/>
          </a:xfrm>
        </p:spPr>
        <p:txBody>
          <a:bodyPr>
            <a:noAutofit/>
          </a:bodyPr>
          <a:lstStyle/>
          <a:p>
            <a:r>
              <a:rPr lang="en-US" sz="2400" i="1" dirty="0" smtClean="0">
                <a:solidFill>
                  <a:schemeClr val="accent1">
                    <a:lumMod val="60000"/>
                    <a:lumOff val="40000"/>
                  </a:schemeClr>
                </a:solidFill>
                <a:latin typeface="Adobe Hebrew"/>
                <a:cs typeface="Adobe Hebrew"/>
              </a:rPr>
              <a:t>Here’s how to do it -</a:t>
            </a:r>
            <a:r>
              <a:rPr lang="en-US" sz="8000" i="1" dirty="0" smtClean="0">
                <a:solidFill>
                  <a:schemeClr val="accent1">
                    <a:lumMod val="60000"/>
                    <a:lumOff val="40000"/>
                  </a:schemeClr>
                </a:solidFill>
                <a:latin typeface="Adobe Hebrew"/>
                <a:cs typeface="Adobe Hebrew"/>
              </a:rPr>
              <a:t/>
            </a:r>
            <a:br>
              <a:rPr lang="en-US" sz="8000" i="1" dirty="0" smtClean="0">
                <a:solidFill>
                  <a:schemeClr val="accent1">
                    <a:lumMod val="60000"/>
                    <a:lumOff val="40000"/>
                  </a:schemeClr>
                </a:solidFill>
                <a:latin typeface="Adobe Hebrew"/>
                <a:cs typeface="Adobe Hebrew"/>
              </a:rPr>
            </a:br>
            <a:r>
              <a:rPr lang="en-US" sz="8000" i="1" dirty="0" smtClean="0">
                <a:solidFill>
                  <a:schemeClr val="accent1">
                    <a:lumMod val="60000"/>
                    <a:lumOff val="40000"/>
                  </a:schemeClr>
                </a:solidFill>
                <a:latin typeface="Adobe Hebrew"/>
                <a:cs typeface="Adobe Hebrew"/>
              </a:rPr>
              <a:t>Get </a:t>
            </a:r>
            <a:r>
              <a:rPr lang="en-US" sz="10000" i="1" dirty="0" smtClean="0">
                <a:solidFill>
                  <a:schemeClr val="accent1">
                    <a:lumMod val="60000"/>
                    <a:lumOff val="40000"/>
                  </a:schemeClr>
                </a:solidFill>
                <a:latin typeface="Adobe Hebrew"/>
                <a:cs typeface="Adobe Hebrew"/>
              </a:rPr>
              <a:t>BIG</a:t>
            </a:r>
            <a:r>
              <a:rPr lang="en-US" sz="5400" i="1" dirty="0" smtClean="0">
                <a:solidFill>
                  <a:schemeClr val="accent1">
                    <a:lumMod val="60000"/>
                    <a:lumOff val="40000"/>
                  </a:schemeClr>
                </a:solidFill>
                <a:latin typeface="Adobe Hebrew"/>
                <a:cs typeface="Adobe Hebrew"/>
              </a:rPr>
              <a:t/>
            </a:r>
            <a:br>
              <a:rPr lang="en-US" sz="5400" i="1" dirty="0" smtClean="0">
                <a:solidFill>
                  <a:schemeClr val="accent1">
                    <a:lumMod val="60000"/>
                    <a:lumOff val="40000"/>
                  </a:schemeClr>
                </a:solidFill>
                <a:latin typeface="Adobe Hebrew"/>
                <a:cs typeface="Adobe Hebrew"/>
              </a:rPr>
            </a:br>
            <a:r>
              <a:rPr lang="en-US" sz="3600" dirty="0">
                <a:solidFill>
                  <a:schemeClr val="accent1">
                    <a:lumMod val="60000"/>
                    <a:lumOff val="40000"/>
                  </a:schemeClr>
                </a:solidFill>
                <a:latin typeface="Adobe Hebrew"/>
                <a:cs typeface="Adobe Hebrew"/>
              </a:rPr>
              <a:t>b</a:t>
            </a:r>
            <a:r>
              <a:rPr lang="en-US" sz="3600" dirty="0" smtClean="0">
                <a:solidFill>
                  <a:schemeClr val="accent1">
                    <a:lumMod val="60000"/>
                    <a:lumOff val="40000"/>
                  </a:schemeClr>
                </a:solidFill>
                <a:latin typeface="Adobe Hebrew"/>
                <a:cs typeface="Adobe Hebrew"/>
              </a:rPr>
              <a:t>y starting </a:t>
            </a:r>
            <a:r>
              <a:rPr lang="en-US" sz="3600" dirty="0">
                <a:solidFill>
                  <a:schemeClr val="accent1">
                    <a:lumMod val="60000"/>
                    <a:lumOff val="40000"/>
                  </a:schemeClr>
                </a:solidFill>
                <a:latin typeface="Adobe Hebrew"/>
                <a:cs typeface="Adobe Hebrew"/>
              </a:rPr>
              <a:t/>
            </a:r>
            <a:br>
              <a:rPr lang="en-US" sz="3600" dirty="0">
                <a:solidFill>
                  <a:schemeClr val="accent1">
                    <a:lumMod val="60000"/>
                    <a:lumOff val="40000"/>
                  </a:schemeClr>
                </a:solidFill>
                <a:latin typeface="Adobe Hebrew"/>
                <a:cs typeface="Adobe Hebrew"/>
              </a:rPr>
            </a:br>
            <a:r>
              <a:rPr lang="en-US" sz="3600" dirty="0" smtClean="0">
                <a:solidFill>
                  <a:schemeClr val="accent1">
                    <a:lumMod val="60000"/>
                    <a:lumOff val="40000"/>
                  </a:schemeClr>
                </a:solidFill>
                <a:latin typeface="Adobe Hebrew"/>
                <a:cs typeface="Adobe Hebrew"/>
              </a:rPr>
              <a:t/>
            </a:r>
            <a:br>
              <a:rPr lang="en-US" sz="3600" dirty="0" smtClean="0">
                <a:solidFill>
                  <a:schemeClr val="accent1">
                    <a:lumMod val="60000"/>
                    <a:lumOff val="40000"/>
                  </a:schemeClr>
                </a:solidFill>
                <a:latin typeface="Adobe Hebrew"/>
                <a:cs typeface="Adobe Hebrew"/>
              </a:rPr>
            </a:br>
            <a:r>
              <a:rPr lang="en-US" sz="2400" i="1" dirty="0" smtClean="0">
                <a:solidFill>
                  <a:schemeClr val="accent1">
                    <a:lumMod val="60000"/>
                    <a:lumOff val="40000"/>
                  </a:schemeClr>
                </a:solidFill>
                <a:latin typeface="Adobe Hebrew"/>
                <a:cs typeface="Adobe Hebrew"/>
              </a:rPr>
              <a:t>small</a:t>
            </a:r>
            <a:endParaRPr lang="en-US" sz="2400" dirty="0">
              <a:solidFill>
                <a:schemeClr val="accent1">
                  <a:lumMod val="60000"/>
                  <a:lumOff val="40000"/>
                </a:schemeClr>
              </a:solidFill>
              <a:latin typeface="Adobe Hebrew"/>
              <a:cs typeface="Adobe Hebrew"/>
            </a:endParaRPr>
          </a:p>
        </p:txBody>
      </p:sp>
    </p:spTree>
    <p:extLst>
      <p:ext uri="{BB962C8B-B14F-4D97-AF65-F5344CB8AC3E}">
        <p14:creationId xmlns:p14="http://schemas.microsoft.com/office/powerpoint/2010/main" val="3451823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eye-network.com/blogs/oneal/Big%20data%20Small%20data%20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2" y="0"/>
            <a:ext cx="9276347" cy="6830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532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42900" y="355600"/>
            <a:ext cx="8445500" cy="6146800"/>
          </a:xfrm>
          <a:prstGeom prst="rect">
            <a:avLst/>
          </a:prstGeom>
        </p:spPr>
      </p:pic>
      <p:sp>
        <p:nvSpPr>
          <p:cNvPr id="8" name="Rectangle 7"/>
          <p:cNvSpPr/>
          <p:nvPr/>
        </p:nvSpPr>
        <p:spPr>
          <a:xfrm>
            <a:off x="238141" y="252440"/>
            <a:ext cx="8664423" cy="6355587"/>
          </a:xfrm>
          <a:prstGeom prst="rect">
            <a:avLst/>
          </a:prstGeom>
          <a:solidFill>
            <a:srgbClr val="1C1C1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238126" y="229423"/>
            <a:ext cx="8614424" cy="2818577"/>
          </a:xfrm>
        </p:spPr>
        <p:txBody>
          <a:bodyPr>
            <a:noAutofit/>
          </a:bodyPr>
          <a:lstStyle/>
          <a:p>
            <a:r>
              <a:rPr lang="en-US" sz="5400" dirty="0" smtClean="0">
                <a:solidFill>
                  <a:schemeClr val="accent1">
                    <a:lumMod val="60000"/>
                    <a:lumOff val="40000"/>
                  </a:schemeClr>
                </a:solidFill>
                <a:latin typeface="Adobe Hebrew"/>
                <a:cs typeface="Adobe Hebrew"/>
              </a:rPr>
              <a:t>Focus on </a:t>
            </a:r>
            <a:br>
              <a:rPr lang="en-US" sz="5400" dirty="0" smtClean="0">
                <a:solidFill>
                  <a:schemeClr val="accent1">
                    <a:lumMod val="60000"/>
                    <a:lumOff val="40000"/>
                  </a:schemeClr>
                </a:solidFill>
                <a:latin typeface="Adobe Hebrew"/>
                <a:cs typeface="Adobe Hebrew"/>
              </a:rPr>
            </a:br>
            <a:r>
              <a:rPr lang="en-US" sz="5400" i="1" dirty="0" smtClean="0">
                <a:solidFill>
                  <a:schemeClr val="accent1">
                    <a:lumMod val="60000"/>
                    <a:lumOff val="40000"/>
                  </a:schemeClr>
                </a:solidFill>
                <a:latin typeface="Adobe Hebrew"/>
                <a:cs typeface="Adobe Hebrew"/>
              </a:rPr>
              <a:t>Business Impact</a:t>
            </a:r>
            <a:r>
              <a:rPr lang="en-US" sz="5400" dirty="0" smtClean="0">
                <a:solidFill>
                  <a:schemeClr val="accent1">
                    <a:lumMod val="60000"/>
                    <a:lumOff val="40000"/>
                  </a:schemeClr>
                </a:solidFill>
                <a:latin typeface="Adobe Hebrew"/>
                <a:cs typeface="Adobe Hebrew"/>
              </a:rPr>
              <a:t>.</a:t>
            </a:r>
            <a:endParaRPr lang="en-US" sz="5400" dirty="0">
              <a:solidFill>
                <a:schemeClr val="accent1">
                  <a:lumMod val="60000"/>
                  <a:lumOff val="40000"/>
                </a:schemeClr>
              </a:solidFill>
              <a:latin typeface="Adobe Hebrew"/>
              <a:cs typeface="Adobe Hebrew"/>
            </a:endParaRPr>
          </a:p>
        </p:txBody>
      </p:sp>
      <p:pic>
        <p:nvPicPr>
          <p:cNvPr id="9218" name="Picture 2" descr="http://www.blancandotus.com/blog/wp-content/uploads/2014/04/Untitled3-300x2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735257"/>
            <a:ext cx="5143500" cy="384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216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4941" y="284580"/>
            <a:ext cx="8654143" cy="6300429"/>
          </a:xfrm>
          <a:prstGeom prst="rect">
            <a:avLst/>
          </a:prstGeom>
        </p:spPr>
      </p:pic>
      <p:sp>
        <p:nvSpPr>
          <p:cNvPr id="25" name="Rectangle 24"/>
          <p:cNvSpPr/>
          <p:nvPr/>
        </p:nvSpPr>
        <p:spPr>
          <a:xfrm>
            <a:off x="238141" y="252440"/>
            <a:ext cx="8664423" cy="6355587"/>
          </a:xfrm>
          <a:prstGeom prst="rect">
            <a:avLst/>
          </a:prstGeom>
          <a:solidFill>
            <a:srgbClr val="1C1C1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Oval 6"/>
          <p:cNvSpPr/>
          <p:nvPr/>
        </p:nvSpPr>
        <p:spPr>
          <a:xfrm>
            <a:off x="4064015" y="436999"/>
            <a:ext cx="778387" cy="994151"/>
          </a:xfrm>
          <a:prstGeom prst="ellipse">
            <a:avLst/>
          </a:prstGeom>
          <a:solidFill>
            <a:schemeClr val="accent3">
              <a:lumMod val="40000"/>
              <a:lumOff val="60000"/>
            </a:schemeClr>
          </a:solid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8" name="TextBox 7"/>
          <p:cNvSpPr txBox="1"/>
          <p:nvPr/>
        </p:nvSpPr>
        <p:spPr>
          <a:xfrm>
            <a:off x="3997715" y="676485"/>
            <a:ext cx="919995" cy="369332"/>
          </a:xfrm>
          <a:prstGeom prst="rect">
            <a:avLst/>
          </a:prstGeom>
          <a:noFill/>
        </p:spPr>
        <p:txBody>
          <a:bodyPr wrap="none" rtlCol="0">
            <a:spAutoFit/>
          </a:bodyPr>
          <a:lstStyle/>
          <a:p>
            <a:pPr algn="ctr" defTabSz="457200"/>
            <a:r>
              <a:rPr lang="en-US" cap="all" dirty="0" smtClean="0">
                <a:solidFill>
                  <a:srgbClr val="008000"/>
                </a:solidFill>
                <a:latin typeface="Myriad Pro"/>
                <a:cs typeface="Myriad Pro"/>
              </a:rPr>
              <a:t>Start</a:t>
            </a:r>
            <a:endParaRPr lang="en-US" cap="all" dirty="0">
              <a:solidFill>
                <a:srgbClr val="008000"/>
              </a:solidFill>
              <a:latin typeface="Myriad Pro"/>
              <a:cs typeface="Myriad Pro"/>
            </a:endParaRPr>
          </a:p>
        </p:txBody>
      </p:sp>
      <p:sp>
        <p:nvSpPr>
          <p:cNvPr id="9" name="Rectangle 8"/>
          <p:cNvSpPr/>
          <p:nvPr/>
        </p:nvSpPr>
        <p:spPr>
          <a:xfrm>
            <a:off x="3683001" y="1834565"/>
            <a:ext cx="1603374" cy="1114323"/>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0" name="TextBox 9"/>
          <p:cNvSpPr txBox="1"/>
          <p:nvPr/>
        </p:nvSpPr>
        <p:spPr>
          <a:xfrm>
            <a:off x="3702568" y="1922458"/>
            <a:ext cx="1582484" cy="646331"/>
          </a:xfrm>
          <a:prstGeom prst="rect">
            <a:avLst/>
          </a:prstGeom>
          <a:noFill/>
        </p:spPr>
        <p:txBody>
          <a:bodyPr wrap="none" rtlCol="0">
            <a:spAutoFit/>
          </a:bodyPr>
          <a:lstStyle/>
          <a:p>
            <a:pPr algn="ctr" defTabSz="457200"/>
            <a:r>
              <a:rPr lang="en-US" b="1" cap="all" dirty="0" smtClean="0">
                <a:solidFill>
                  <a:srgbClr val="FFFFFF"/>
                </a:solidFill>
                <a:latin typeface="Myriad Pro"/>
                <a:cs typeface="Myriad Pro"/>
              </a:rPr>
              <a:t>Try </a:t>
            </a:r>
          </a:p>
          <a:p>
            <a:pPr algn="ctr" defTabSz="457200"/>
            <a:r>
              <a:rPr lang="en-US" b="1" cap="all" dirty="0" smtClean="0">
                <a:solidFill>
                  <a:srgbClr val="FFFFFF"/>
                </a:solidFill>
                <a:latin typeface="Myriad Pro"/>
                <a:cs typeface="Myriad Pro"/>
              </a:rPr>
              <a:t>Something</a:t>
            </a:r>
            <a:endParaRPr lang="en-US" b="1" cap="all" dirty="0">
              <a:solidFill>
                <a:srgbClr val="FFFFFF"/>
              </a:solidFill>
              <a:latin typeface="Myriad Pro"/>
              <a:cs typeface="Myriad Pro"/>
            </a:endParaRPr>
          </a:p>
        </p:txBody>
      </p:sp>
      <p:sp>
        <p:nvSpPr>
          <p:cNvPr id="11" name="Diamond 10"/>
          <p:cNvSpPr/>
          <p:nvPr/>
        </p:nvSpPr>
        <p:spPr>
          <a:xfrm>
            <a:off x="3787790" y="3266495"/>
            <a:ext cx="1387601" cy="1616860"/>
          </a:xfrm>
          <a:prstGeom prst="diamond">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extBox 11"/>
          <p:cNvSpPr txBox="1"/>
          <p:nvPr/>
        </p:nvSpPr>
        <p:spPr>
          <a:xfrm>
            <a:off x="3962496" y="3630511"/>
            <a:ext cx="1056700" cy="646331"/>
          </a:xfrm>
          <a:prstGeom prst="rect">
            <a:avLst/>
          </a:prstGeom>
          <a:noFill/>
        </p:spPr>
        <p:txBody>
          <a:bodyPr wrap="none" rtlCol="0">
            <a:spAutoFit/>
          </a:bodyPr>
          <a:lstStyle/>
          <a:p>
            <a:pPr algn="ctr" defTabSz="457200"/>
            <a:r>
              <a:rPr lang="en-US" b="1" cap="all" dirty="0" smtClean="0">
                <a:solidFill>
                  <a:srgbClr val="1C1C1C"/>
                </a:solidFill>
                <a:latin typeface="Myriad Pro"/>
                <a:cs typeface="Myriad Pro"/>
              </a:rPr>
              <a:t>Did it</a:t>
            </a:r>
          </a:p>
          <a:p>
            <a:pPr algn="ctr" defTabSz="457200"/>
            <a:r>
              <a:rPr lang="en-US" b="1" cap="all" dirty="0" smtClean="0">
                <a:solidFill>
                  <a:srgbClr val="1C1C1C"/>
                </a:solidFill>
                <a:latin typeface="Myriad Pro"/>
                <a:cs typeface="Myriad Pro"/>
              </a:rPr>
              <a:t>Work?</a:t>
            </a:r>
            <a:endParaRPr lang="en-US" b="1" cap="all" dirty="0">
              <a:solidFill>
                <a:srgbClr val="1C1C1C"/>
              </a:solidFill>
              <a:latin typeface="Myriad Pro"/>
              <a:cs typeface="Myriad Pro"/>
            </a:endParaRPr>
          </a:p>
        </p:txBody>
      </p:sp>
      <p:sp>
        <p:nvSpPr>
          <p:cNvPr id="16" name="Octagon 15"/>
          <p:cNvSpPr/>
          <p:nvPr/>
        </p:nvSpPr>
        <p:spPr>
          <a:xfrm>
            <a:off x="4018368" y="5144332"/>
            <a:ext cx="907132" cy="1070173"/>
          </a:xfrm>
          <a:prstGeom prst="octagon">
            <a:avLst/>
          </a:prstGeom>
          <a:solidFill>
            <a:srgbClr val="FF0000"/>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7" name="TextBox 16"/>
          <p:cNvSpPr txBox="1"/>
          <p:nvPr/>
        </p:nvSpPr>
        <p:spPr>
          <a:xfrm>
            <a:off x="4047612" y="5414776"/>
            <a:ext cx="861500" cy="369332"/>
          </a:xfrm>
          <a:prstGeom prst="rect">
            <a:avLst/>
          </a:prstGeom>
          <a:noFill/>
        </p:spPr>
        <p:txBody>
          <a:bodyPr wrap="square" rtlCol="0">
            <a:spAutoFit/>
          </a:bodyPr>
          <a:lstStyle/>
          <a:p>
            <a:pPr algn="ctr" defTabSz="457200"/>
            <a:r>
              <a:rPr lang="en-US" cap="all" dirty="0" smtClean="0">
                <a:solidFill>
                  <a:prstClr val="white"/>
                </a:solidFill>
                <a:latin typeface="Myriad Pro"/>
                <a:cs typeface="Myriad Pro"/>
              </a:rPr>
              <a:t>STOP</a:t>
            </a:r>
            <a:endParaRPr lang="en-US" cap="all" dirty="0">
              <a:solidFill>
                <a:prstClr val="white"/>
              </a:solidFill>
              <a:latin typeface="Myriad Pro"/>
              <a:cs typeface="Myriad Pro"/>
            </a:endParaRPr>
          </a:p>
        </p:txBody>
      </p:sp>
      <p:sp>
        <p:nvSpPr>
          <p:cNvPr id="19" name="Diamond 18"/>
          <p:cNvSpPr/>
          <p:nvPr/>
        </p:nvSpPr>
        <p:spPr>
          <a:xfrm>
            <a:off x="3848100" y="3340103"/>
            <a:ext cx="1276350" cy="1477433"/>
          </a:xfrm>
          <a:prstGeom prst="diamond">
            <a:avLst/>
          </a:prstGeom>
          <a:no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0" name="Octagon 19"/>
          <p:cNvSpPr/>
          <p:nvPr/>
        </p:nvSpPr>
        <p:spPr>
          <a:xfrm>
            <a:off x="4051300" y="5185833"/>
            <a:ext cx="836100" cy="1002163"/>
          </a:xfrm>
          <a:prstGeom prst="octagon">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1" name="Rectangle 20"/>
          <p:cNvSpPr/>
          <p:nvPr/>
        </p:nvSpPr>
        <p:spPr>
          <a:xfrm>
            <a:off x="3717926" y="1885374"/>
            <a:ext cx="1533524" cy="1018703"/>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2" name="Down Arrow 21"/>
          <p:cNvSpPr/>
          <p:nvPr/>
        </p:nvSpPr>
        <p:spPr>
          <a:xfrm>
            <a:off x="4399365" y="1507321"/>
            <a:ext cx="112310" cy="279559"/>
          </a:xfrm>
          <a:prstGeom prst="downArrow">
            <a:avLst/>
          </a:prstGeom>
          <a:solidFill>
            <a:schemeClr val="tx1"/>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3" name="Down Arrow 22"/>
          <p:cNvSpPr/>
          <p:nvPr/>
        </p:nvSpPr>
        <p:spPr>
          <a:xfrm>
            <a:off x="4429930" y="2995533"/>
            <a:ext cx="112310" cy="240691"/>
          </a:xfrm>
          <a:prstGeom prst="downArrow">
            <a:avLst/>
          </a:prstGeom>
          <a:solidFill>
            <a:schemeClr val="tx1"/>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6" name="U-Turn Arrow 25"/>
          <p:cNvSpPr/>
          <p:nvPr/>
        </p:nvSpPr>
        <p:spPr>
          <a:xfrm rot="16200000" flipV="1">
            <a:off x="4578832" y="2831263"/>
            <a:ext cx="1840817" cy="628650"/>
          </a:xfrm>
          <a:prstGeom prst="uturnArrow">
            <a:avLst>
              <a:gd name="adj1" fmla="val 9343"/>
              <a:gd name="adj2" fmla="val 15404"/>
              <a:gd name="adj3" fmla="val 22474"/>
              <a:gd name="adj4" fmla="val 43750"/>
              <a:gd name="adj5" fmla="val 80051"/>
            </a:avLst>
          </a:prstGeom>
          <a:solidFill>
            <a:schemeClr val="tx1"/>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8" name="TextBox 27"/>
          <p:cNvSpPr txBox="1"/>
          <p:nvPr/>
        </p:nvSpPr>
        <p:spPr>
          <a:xfrm>
            <a:off x="5871612" y="2859633"/>
            <a:ext cx="646331" cy="369332"/>
          </a:xfrm>
          <a:prstGeom prst="rect">
            <a:avLst/>
          </a:prstGeom>
          <a:noFill/>
        </p:spPr>
        <p:txBody>
          <a:bodyPr wrap="none" rtlCol="0">
            <a:spAutoFit/>
          </a:bodyPr>
          <a:lstStyle/>
          <a:p>
            <a:pPr algn="ctr" defTabSz="457200"/>
            <a:r>
              <a:rPr lang="en-US" b="1" cap="all" dirty="0" smtClean="0">
                <a:solidFill>
                  <a:srgbClr val="FFFFFF"/>
                </a:solidFill>
                <a:latin typeface="Myriad Pro"/>
                <a:cs typeface="Myriad Pro"/>
              </a:rPr>
              <a:t>YES</a:t>
            </a:r>
            <a:endParaRPr lang="en-US" b="1" cap="all" dirty="0">
              <a:solidFill>
                <a:srgbClr val="FFFFFF"/>
              </a:solidFill>
              <a:latin typeface="Myriad Pro"/>
              <a:cs typeface="Myriad Pro"/>
            </a:endParaRPr>
          </a:p>
        </p:txBody>
      </p:sp>
      <p:sp>
        <p:nvSpPr>
          <p:cNvPr id="29" name="U-Turn Arrow 28"/>
          <p:cNvSpPr/>
          <p:nvPr/>
        </p:nvSpPr>
        <p:spPr>
          <a:xfrm rot="5400000" flipH="1" flipV="1">
            <a:off x="2484815" y="2840998"/>
            <a:ext cx="1922291" cy="628650"/>
          </a:xfrm>
          <a:prstGeom prst="uturnArrow">
            <a:avLst>
              <a:gd name="adj1" fmla="val 9343"/>
              <a:gd name="adj2" fmla="val 15404"/>
              <a:gd name="adj3" fmla="val 22474"/>
              <a:gd name="adj4" fmla="val 43750"/>
              <a:gd name="adj5" fmla="val 80051"/>
            </a:avLst>
          </a:prstGeom>
          <a:solidFill>
            <a:schemeClr val="tx1"/>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30" name="TextBox 29"/>
          <p:cNvSpPr txBox="1"/>
          <p:nvPr/>
        </p:nvSpPr>
        <p:spPr>
          <a:xfrm>
            <a:off x="2435590" y="2843939"/>
            <a:ext cx="530915" cy="369332"/>
          </a:xfrm>
          <a:prstGeom prst="rect">
            <a:avLst/>
          </a:prstGeom>
          <a:noFill/>
        </p:spPr>
        <p:txBody>
          <a:bodyPr wrap="none" rtlCol="0">
            <a:spAutoFit/>
          </a:bodyPr>
          <a:lstStyle/>
          <a:p>
            <a:pPr algn="ctr" defTabSz="457200"/>
            <a:r>
              <a:rPr lang="en-US" b="1" cap="all" dirty="0" smtClean="0">
                <a:solidFill>
                  <a:srgbClr val="FFFFFF"/>
                </a:solidFill>
                <a:latin typeface="Myriad Pro"/>
                <a:cs typeface="Myriad Pro"/>
              </a:rPr>
              <a:t>NO</a:t>
            </a:r>
            <a:endParaRPr lang="en-US" b="1" cap="all" dirty="0">
              <a:solidFill>
                <a:srgbClr val="FFFFFF"/>
              </a:solidFill>
              <a:latin typeface="Myriad Pro"/>
              <a:cs typeface="Myriad Pro"/>
            </a:endParaRPr>
          </a:p>
        </p:txBody>
      </p:sp>
      <p:sp>
        <p:nvSpPr>
          <p:cNvPr id="31" name="U-Turn Arrow 30"/>
          <p:cNvSpPr/>
          <p:nvPr/>
        </p:nvSpPr>
        <p:spPr>
          <a:xfrm rot="5400000">
            <a:off x="4611252" y="4642059"/>
            <a:ext cx="1780739" cy="638175"/>
          </a:xfrm>
          <a:prstGeom prst="uturnArrow">
            <a:avLst>
              <a:gd name="adj1" fmla="val 9904"/>
              <a:gd name="adj2" fmla="val 15404"/>
              <a:gd name="adj3" fmla="val 22474"/>
              <a:gd name="adj4" fmla="val 43750"/>
              <a:gd name="adj5" fmla="val 80051"/>
            </a:avLst>
          </a:prstGeom>
          <a:solidFill>
            <a:schemeClr val="tx1"/>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32" name="TextBox 31"/>
          <p:cNvSpPr txBox="1"/>
          <p:nvPr/>
        </p:nvSpPr>
        <p:spPr>
          <a:xfrm>
            <a:off x="5903812" y="4614236"/>
            <a:ext cx="646331" cy="369332"/>
          </a:xfrm>
          <a:prstGeom prst="rect">
            <a:avLst/>
          </a:prstGeom>
          <a:noFill/>
        </p:spPr>
        <p:txBody>
          <a:bodyPr wrap="none" rtlCol="0">
            <a:spAutoFit/>
          </a:bodyPr>
          <a:lstStyle/>
          <a:p>
            <a:pPr algn="ctr" defTabSz="457200"/>
            <a:r>
              <a:rPr lang="en-US" b="1" cap="all" dirty="0" smtClean="0">
                <a:solidFill>
                  <a:srgbClr val="FFFFFF"/>
                </a:solidFill>
                <a:latin typeface="Myriad Pro"/>
                <a:cs typeface="Myriad Pro"/>
              </a:rPr>
              <a:t>YES</a:t>
            </a:r>
          </a:p>
        </p:txBody>
      </p:sp>
    </p:spTree>
    <p:extLst>
      <p:ext uri="{BB962C8B-B14F-4D97-AF65-F5344CB8AC3E}">
        <p14:creationId xmlns:p14="http://schemas.microsoft.com/office/powerpoint/2010/main" val="1983885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21"/>
            <a:ext cx="6172200" cy="1143000"/>
          </a:xfrm>
        </p:spPr>
        <p:txBody>
          <a:bodyPr/>
          <a:lstStyle/>
          <a:p>
            <a:r>
              <a:rPr lang="en-US" dirty="0" smtClean="0">
                <a:solidFill>
                  <a:schemeClr val="accent1">
                    <a:lumMod val="60000"/>
                    <a:lumOff val="40000"/>
                  </a:schemeClr>
                </a:solidFill>
              </a:rPr>
              <a:t>Big Data Impacts</a:t>
            </a:r>
            <a:endParaRPr lang="en-US" dirty="0">
              <a:solidFill>
                <a:schemeClr val="accent1">
                  <a:lumMod val="60000"/>
                  <a:lumOff val="40000"/>
                </a:schemeClr>
              </a:solidFill>
            </a:endParaRPr>
          </a:p>
        </p:txBody>
      </p:sp>
      <p:sp>
        <p:nvSpPr>
          <p:cNvPr id="3" name="Content Placeholder 2"/>
          <p:cNvSpPr>
            <a:spLocks noGrp="1"/>
          </p:cNvSpPr>
          <p:nvPr>
            <p:ph idx="1"/>
          </p:nvPr>
        </p:nvSpPr>
        <p:spPr>
          <a:xfrm>
            <a:off x="0" y="1615440"/>
            <a:ext cx="8229600" cy="5166360"/>
          </a:xfrm>
        </p:spPr>
        <p:txBody>
          <a:bodyPr>
            <a:normAutofit/>
          </a:bodyPr>
          <a:lstStyle/>
          <a:p>
            <a:pPr lvl="1"/>
            <a:r>
              <a:rPr lang="en-US" sz="3200" dirty="0" smtClean="0">
                <a:solidFill>
                  <a:schemeClr val="accent1">
                    <a:lumMod val="60000"/>
                    <a:lumOff val="40000"/>
                  </a:schemeClr>
                </a:solidFill>
              </a:rPr>
              <a:t>It is </a:t>
            </a:r>
            <a:r>
              <a:rPr lang="en-US" sz="3200" b="1" dirty="0" smtClean="0">
                <a:solidFill>
                  <a:srgbClr val="FF0000"/>
                </a:solidFill>
              </a:rPr>
              <a:t>NOT</a:t>
            </a:r>
            <a:r>
              <a:rPr lang="en-US" sz="3200" dirty="0" smtClean="0">
                <a:solidFill>
                  <a:schemeClr val="accent1">
                    <a:lumMod val="60000"/>
                    <a:lumOff val="40000"/>
                  </a:schemeClr>
                </a:solidFill>
              </a:rPr>
              <a:t> just about size</a:t>
            </a:r>
          </a:p>
          <a:p>
            <a:pPr lvl="1"/>
            <a:r>
              <a:rPr lang="en-US" sz="3200" dirty="0" smtClean="0">
                <a:solidFill>
                  <a:schemeClr val="accent1">
                    <a:lumMod val="60000"/>
                    <a:lumOff val="40000"/>
                  </a:schemeClr>
                </a:solidFill>
              </a:rPr>
              <a:t>It is about complexity, not just transactional data</a:t>
            </a:r>
          </a:p>
          <a:p>
            <a:pPr lvl="1"/>
            <a:r>
              <a:rPr lang="en-US" sz="3200" dirty="0" smtClean="0">
                <a:solidFill>
                  <a:schemeClr val="accent1">
                    <a:lumMod val="60000"/>
                    <a:lumOff val="40000"/>
                  </a:schemeClr>
                </a:solidFill>
              </a:rPr>
              <a:t>Includes new data types</a:t>
            </a:r>
          </a:p>
          <a:p>
            <a:pPr lvl="2"/>
            <a:r>
              <a:rPr lang="en-US" sz="2800" dirty="0" smtClean="0">
                <a:solidFill>
                  <a:schemeClr val="accent1">
                    <a:lumMod val="60000"/>
                    <a:lumOff val="40000"/>
                  </a:schemeClr>
                </a:solidFill>
              </a:rPr>
              <a:t>Video streams, images, audio, social networks, external datasets (as actual data or as metadata and links from blogs, communities, </a:t>
            </a:r>
            <a:r>
              <a:rPr lang="en-US" sz="2800" dirty="0" err="1" smtClean="0">
                <a:solidFill>
                  <a:schemeClr val="accent1">
                    <a:lumMod val="60000"/>
                    <a:lumOff val="40000"/>
                  </a:schemeClr>
                </a:solidFill>
              </a:rPr>
              <a:t>etc</a:t>
            </a:r>
            <a:r>
              <a:rPr lang="en-US" sz="2800" dirty="0" smtClean="0">
                <a:solidFill>
                  <a:schemeClr val="accent1">
                    <a:lumMod val="60000"/>
                    <a:lumOff val="40000"/>
                  </a:schemeClr>
                </a:solidFill>
              </a:rPr>
              <a:t>). Context aware data, previous searches, preferences, ratings and stuff we don’t know about yet! (Predictive)</a:t>
            </a:r>
          </a:p>
          <a:p>
            <a:pPr lvl="1"/>
            <a:endParaRPr lang="en-US" dirty="0"/>
          </a:p>
        </p:txBody>
      </p:sp>
      <p:pic>
        <p:nvPicPr>
          <p:cNvPr id="13314" name="Picture 2" descr="http://www.cloudera.com/content/dam/cloudera/Campaign/LOGO_data-impac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28599"/>
            <a:ext cx="4570481" cy="335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7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shravanthimohan.files.wordpress.com/2012/04/big_data_stora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63" y="0"/>
            <a:ext cx="2157663" cy="1275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lstStyle/>
          <a:p>
            <a:r>
              <a:rPr lang="en-US" dirty="0" smtClean="0"/>
              <a:t>Not just storage</a:t>
            </a:r>
            <a:endParaRPr lang="en-US" dirty="0"/>
          </a:p>
        </p:txBody>
      </p:sp>
      <p:sp>
        <p:nvSpPr>
          <p:cNvPr id="3" name="Content Placeholder 2"/>
          <p:cNvSpPr>
            <a:spLocks noGrp="1"/>
          </p:cNvSpPr>
          <p:nvPr>
            <p:ph idx="1"/>
          </p:nvPr>
        </p:nvSpPr>
        <p:spPr>
          <a:xfrm>
            <a:off x="457200" y="1219200"/>
            <a:ext cx="8229600" cy="5562600"/>
          </a:xfrm>
        </p:spPr>
        <p:txBody>
          <a:bodyPr>
            <a:normAutofit/>
          </a:bodyPr>
          <a:lstStyle/>
          <a:p>
            <a:r>
              <a:rPr lang="en-US" sz="3200" dirty="0" smtClean="0">
                <a:solidFill>
                  <a:schemeClr val="accent1">
                    <a:lumMod val="60000"/>
                    <a:lumOff val="40000"/>
                  </a:schemeClr>
                </a:solidFill>
              </a:rPr>
              <a:t>Although storage of these large data sets is an issue</a:t>
            </a:r>
          </a:p>
          <a:p>
            <a:r>
              <a:rPr lang="en-US" sz="3200" dirty="0" smtClean="0">
                <a:solidFill>
                  <a:schemeClr val="accent1">
                    <a:lumMod val="60000"/>
                    <a:lumOff val="40000"/>
                  </a:schemeClr>
                </a:solidFill>
              </a:rPr>
              <a:t>Processing of the variety of data types is a computational issue</a:t>
            </a:r>
          </a:p>
          <a:p>
            <a:pPr lvl="1"/>
            <a:r>
              <a:rPr lang="en-US" sz="2800" dirty="0" smtClean="0">
                <a:solidFill>
                  <a:schemeClr val="accent1">
                    <a:lumMod val="60000"/>
                    <a:lumOff val="40000"/>
                  </a:schemeClr>
                </a:solidFill>
              </a:rPr>
              <a:t>Pattern-based strategies, e-discovery, information governance, context-aware computing</a:t>
            </a:r>
          </a:p>
          <a:p>
            <a:r>
              <a:rPr lang="en-US" sz="3200" dirty="0" smtClean="0">
                <a:solidFill>
                  <a:schemeClr val="accent1">
                    <a:lumMod val="60000"/>
                    <a:lumOff val="40000"/>
                  </a:schemeClr>
                </a:solidFill>
              </a:rPr>
              <a:t>Current information management and technologies too often focus only on volume</a:t>
            </a:r>
            <a:endParaRPr lang="en-US" sz="3200" dirty="0">
              <a:solidFill>
                <a:schemeClr val="accent1">
                  <a:lumMod val="60000"/>
                  <a:lumOff val="40000"/>
                </a:schemeClr>
              </a:solidFill>
            </a:endParaRPr>
          </a:p>
        </p:txBody>
      </p:sp>
      <p:pic>
        <p:nvPicPr>
          <p:cNvPr id="15362" name="Picture 2" descr="http://www.pixia.com/img/big-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5300662"/>
            <a:ext cx="2019300" cy="15573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hravanthimohan.files.wordpress.com/2012/04/big_data_stora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6337" y="-1"/>
            <a:ext cx="2157663" cy="1275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11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53" y="0"/>
            <a:ext cx="8991600" cy="1143000"/>
          </a:xfrm>
        </p:spPr>
        <p:txBody>
          <a:bodyPr>
            <a:normAutofit/>
          </a:bodyPr>
          <a:lstStyle/>
          <a:p>
            <a:r>
              <a:rPr lang="en-US" sz="3600" dirty="0" smtClean="0"/>
              <a:t>Its about Information Architecture</a:t>
            </a:r>
            <a:endParaRPr lang="en-US" sz="3600" dirty="0"/>
          </a:p>
        </p:txBody>
      </p:sp>
      <p:sp>
        <p:nvSpPr>
          <p:cNvPr id="3" name="Content Placeholder 2"/>
          <p:cNvSpPr>
            <a:spLocks noGrp="1"/>
          </p:cNvSpPr>
          <p:nvPr>
            <p:ph idx="1"/>
          </p:nvPr>
        </p:nvSpPr>
        <p:spPr>
          <a:xfrm>
            <a:off x="457200" y="914400"/>
            <a:ext cx="8229600" cy="4709160"/>
          </a:xfrm>
        </p:spPr>
        <p:txBody>
          <a:bodyPr>
            <a:normAutofit/>
          </a:bodyPr>
          <a:lstStyle/>
          <a:p>
            <a:r>
              <a:rPr lang="en-US" dirty="0" smtClean="0">
                <a:solidFill>
                  <a:schemeClr val="accent1">
                    <a:lumMod val="60000"/>
                    <a:lumOff val="40000"/>
                  </a:schemeClr>
                </a:solidFill>
              </a:rPr>
              <a:t>Real-time data – perishable data</a:t>
            </a:r>
          </a:p>
          <a:p>
            <a:r>
              <a:rPr lang="en-US" dirty="0" smtClean="0">
                <a:solidFill>
                  <a:schemeClr val="accent1">
                    <a:lumMod val="60000"/>
                    <a:lumOff val="40000"/>
                  </a:schemeClr>
                </a:solidFill>
              </a:rPr>
              <a:t>Shared data – used across applications – must be consistent, usable and extensible</a:t>
            </a:r>
          </a:p>
          <a:p>
            <a:r>
              <a:rPr lang="en-US" dirty="0" smtClean="0">
                <a:solidFill>
                  <a:schemeClr val="accent1">
                    <a:lumMod val="60000"/>
                    <a:lumOff val="40000"/>
                  </a:schemeClr>
                </a:solidFill>
              </a:rPr>
              <a:t>Linked data – sourced from different sets but with relationships, must maintain the context to useful (using RDF or URI*)</a:t>
            </a:r>
          </a:p>
          <a:p>
            <a:r>
              <a:rPr lang="en-US" dirty="0" smtClean="0">
                <a:solidFill>
                  <a:schemeClr val="accent1">
                    <a:lumMod val="60000"/>
                    <a:lumOff val="40000"/>
                  </a:schemeClr>
                </a:solidFill>
              </a:rPr>
              <a:t>High-fidelity data – preserves context, detail, relations, and identities but also allows for new meanings (without destroying old one)</a:t>
            </a:r>
            <a:endParaRPr lang="en-US" dirty="0">
              <a:solidFill>
                <a:schemeClr val="accent1">
                  <a:lumMod val="60000"/>
                  <a:lumOff val="40000"/>
                </a:schemeClr>
              </a:solidFill>
            </a:endParaRPr>
          </a:p>
        </p:txBody>
      </p:sp>
      <p:sp>
        <p:nvSpPr>
          <p:cNvPr id="4" name="TextBox 3"/>
          <p:cNvSpPr txBox="1"/>
          <p:nvPr/>
        </p:nvSpPr>
        <p:spPr>
          <a:xfrm>
            <a:off x="0" y="6416858"/>
            <a:ext cx="5791200" cy="523220"/>
          </a:xfrm>
          <a:prstGeom prst="rect">
            <a:avLst/>
          </a:prstGeom>
          <a:noFill/>
        </p:spPr>
        <p:txBody>
          <a:bodyPr wrap="square" rtlCol="0">
            <a:spAutoFit/>
          </a:bodyPr>
          <a:lstStyle/>
          <a:p>
            <a:r>
              <a:rPr lang="en-US" sz="1400" dirty="0" smtClean="0"/>
              <a:t>*RDF—Resource Description Framework, URI – Uniform Resource Identifiers</a:t>
            </a:r>
            <a:endParaRPr lang="en-US" sz="1400" dirty="0"/>
          </a:p>
        </p:txBody>
      </p:sp>
      <p:pic>
        <p:nvPicPr>
          <p:cNvPr id="16386" name="Picture 2" descr="http://www.frameworktraining.co.uk/wp-content/uploads/big-data-elephant-framework-training-bubb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223292"/>
            <a:ext cx="3372852" cy="1634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69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Architecture</a:t>
            </a:r>
            <a:endParaRPr lang="en-US" dirty="0"/>
          </a:p>
        </p:txBody>
      </p:sp>
      <p:sp>
        <p:nvSpPr>
          <p:cNvPr id="3" name="Content Placeholder 2"/>
          <p:cNvSpPr>
            <a:spLocks noGrp="1"/>
          </p:cNvSpPr>
          <p:nvPr>
            <p:ph idx="1"/>
          </p:nvPr>
        </p:nvSpPr>
        <p:spPr>
          <a:xfrm>
            <a:off x="457200" y="1143000"/>
            <a:ext cx="8229600" cy="5715000"/>
          </a:xfrm>
        </p:spPr>
        <p:txBody>
          <a:bodyPr>
            <a:normAutofit lnSpcReduction="10000"/>
          </a:bodyPr>
          <a:lstStyle/>
          <a:p>
            <a:r>
              <a:rPr lang="en-US" dirty="0"/>
              <a:t>Big data suggests a new scenario for information architecture that </a:t>
            </a:r>
            <a:r>
              <a:rPr lang="en-US" dirty="0" smtClean="0"/>
              <a:t>allow us to solve </a:t>
            </a:r>
            <a:r>
              <a:rPr lang="en-US" dirty="0"/>
              <a:t>problems we </a:t>
            </a:r>
            <a:r>
              <a:rPr lang="en-US" dirty="0" smtClean="0"/>
              <a:t>cannot address </a:t>
            </a:r>
            <a:r>
              <a:rPr lang="en-US" dirty="0"/>
              <a:t>today. </a:t>
            </a:r>
            <a:endParaRPr lang="en-US" dirty="0" smtClean="0"/>
          </a:p>
          <a:p>
            <a:r>
              <a:rPr lang="en-US" dirty="0" smtClean="0"/>
              <a:t>How?</a:t>
            </a:r>
          </a:p>
          <a:p>
            <a:pPr lvl="1"/>
            <a:r>
              <a:rPr lang="en-US" dirty="0"/>
              <a:t>I</a:t>
            </a:r>
            <a:r>
              <a:rPr lang="en-US" dirty="0" smtClean="0"/>
              <a:t>f </a:t>
            </a:r>
            <a:r>
              <a:rPr lang="en-US" dirty="0"/>
              <a:t>data can be analyzed rapidly by moving the application to the data, instead of </a:t>
            </a:r>
            <a:r>
              <a:rPr lang="en-US" dirty="0" smtClean="0"/>
              <a:t>the other </a:t>
            </a:r>
            <a:r>
              <a:rPr lang="en-US" dirty="0"/>
              <a:t>way around, we can move multiple scenarios to the data very quickly. </a:t>
            </a:r>
            <a:endParaRPr lang="en-US" dirty="0" smtClean="0"/>
          </a:p>
          <a:p>
            <a:pPr lvl="1"/>
            <a:r>
              <a:rPr lang="en-US" dirty="0" smtClean="0"/>
              <a:t>Instead </a:t>
            </a:r>
            <a:r>
              <a:rPr lang="en-US" dirty="0"/>
              <a:t>of </a:t>
            </a:r>
            <a:r>
              <a:rPr lang="en-US" dirty="0" smtClean="0"/>
              <a:t>determining data </a:t>
            </a:r>
            <a:r>
              <a:rPr lang="en-US" dirty="0"/>
              <a:t>quality rules processing for batch applications, the same data quality rules can be moved </a:t>
            </a:r>
            <a:r>
              <a:rPr lang="en-US" dirty="0" smtClean="0"/>
              <a:t>to the </a:t>
            </a:r>
            <a:r>
              <a:rPr lang="en-US" dirty="0"/>
              <a:t>data along with the analytics model. </a:t>
            </a:r>
            <a:endParaRPr lang="en-US" dirty="0" smtClean="0"/>
          </a:p>
          <a:p>
            <a:pPr lvl="1"/>
            <a:r>
              <a:rPr lang="en-US" dirty="0" smtClean="0"/>
              <a:t>When </a:t>
            </a:r>
            <a:r>
              <a:rPr lang="en-US" dirty="0"/>
              <a:t>we remove the issue of data transport </a:t>
            </a:r>
            <a:r>
              <a:rPr lang="en-US" dirty="0" smtClean="0"/>
              <a:t>and processing </a:t>
            </a:r>
            <a:r>
              <a:rPr lang="en-US" dirty="0"/>
              <a:t>along the "route," we can analyze information under multiple scenarios very quickly.</a:t>
            </a:r>
          </a:p>
          <a:p>
            <a:endParaRPr lang="en-US" dirty="0"/>
          </a:p>
        </p:txBody>
      </p:sp>
    </p:spTree>
    <p:extLst>
      <p:ext uri="{BB962C8B-B14F-4D97-AF65-F5344CB8AC3E}">
        <p14:creationId xmlns:p14="http://schemas.microsoft.com/office/powerpoint/2010/main" val="26289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5753995"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a:spLocks noGrp="1"/>
          </p:cNvSpPr>
          <p:nvPr>
            <p:ph type="title"/>
          </p:nvPr>
        </p:nvSpPr>
        <p:spPr>
          <a:xfrm>
            <a:off x="265055" y="-16567"/>
            <a:ext cx="9016493" cy="473767"/>
          </a:xfrm>
        </p:spPr>
        <p:txBody>
          <a:bodyPr>
            <a:noAutofit/>
          </a:bodyPr>
          <a:lstStyle/>
          <a:p>
            <a:r>
              <a:rPr lang="en-US" sz="2800" dirty="0" smtClean="0"/>
              <a:t>12 Dimensions of Information Management*</a:t>
            </a:r>
            <a:endParaRPr lang="en-US" sz="2800" dirty="0"/>
          </a:p>
        </p:txBody>
      </p:sp>
      <p:sp>
        <p:nvSpPr>
          <p:cNvPr id="3" name="Content Placeholder 2"/>
          <p:cNvSpPr>
            <a:spLocks noGrp="1"/>
          </p:cNvSpPr>
          <p:nvPr>
            <p:ph idx="1"/>
          </p:nvPr>
        </p:nvSpPr>
        <p:spPr>
          <a:xfrm>
            <a:off x="5562600" y="2438400"/>
            <a:ext cx="4340863" cy="2438400"/>
          </a:xfrm>
        </p:spPr>
        <p:txBody>
          <a:bodyPr>
            <a:normAutofit/>
          </a:bodyPr>
          <a:lstStyle/>
          <a:p>
            <a:pPr>
              <a:buFont typeface="Arial" panose="020B0604020202020204" pitchFamily="34" charset="0"/>
              <a:buChar char="•"/>
            </a:pPr>
            <a:r>
              <a:rPr lang="en-US" sz="2200" dirty="0" smtClean="0">
                <a:solidFill>
                  <a:schemeClr val="accent1">
                    <a:lumMod val="60000"/>
                    <a:lumOff val="40000"/>
                  </a:schemeClr>
                </a:solidFill>
              </a:rPr>
              <a:t>Access enablement and control</a:t>
            </a:r>
          </a:p>
          <a:p>
            <a:pPr lvl="1">
              <a:buFont typeface="Arial" panose="020B0604020202020204" pitchFamily="34" charset="0"/>
              <a:buChar char="•"/>
            </a:pPr>
            <a:r>
              <a:rPr lang="en-US" sz="1600" dirty="0" smtClean="0">
                <a:solidFill>
                  <a:schemeClr val="accent1">
                    <a:lumMod val="60000"/>
                    <a:lumOff val="40000"/>
                  </a:schemeClr>
                </a:solidFill>
              </a:rPr>
              <a:t>Classification</a:t>
            </a:r>
          </a:p>
          <a:p>
            <a:pPr lvl="1">
              <a:buFont typeface="Arial" panose="020B0604020202020204" pitchFamily="34" charset="0"/>
              <a:buChar char="•"/>
            </a:pPr>
            <a:r>
              <a:rPr lang="en-US" sz="1600" dirty="0" smtClean="0">
                <a:solidFill>
                  <a:schemeClr val="accent1">
                    <a:lumMod val="60000"/>
                    <a:lumOff val="40000"/>
                  </a:schemeClr>
                </a:solidFill>
              </a:rPr>
              <a:t>Contracts</a:t>
            </a:r>
          </a:p>
          <a:p>
            <a:pPr lvl="1">
              <a:buFont typeface="Arial" panose="020B0604020202020204" pitchFamily="34" charset="0"/>
              <a:buChar char="•"/>
            </a:pPr>
            <a:r>
              <a:rPr lang="en-US" sz="1600" dirty="0" smtClean="0">
                <a:solidFill>
                  <a:schemeClr val="accent1">
                    <a:lumMod val="60000"/>
                    <a:lumOff val="40000"/>
                  </a:schemeClr>
                </a:solidFill>
              </a:rPr>
              <a:t>Pervasiveness</a:t>
            </a:r>
          </a:p>
          <a:p>
            <a:pPr lvl="1">
              <a:buFont typeface="Arial" panose="020B0604020202020204" pitchFamily="34" charset="0"/>
              <a:buChar char="•"/>
            </a:pPr>
            <a:r>
              <a:rPr lang="en-US" sz="1600" dirty="0" smtClean="0">
                <a:solidFill>
                  <a:schemeClr val="accent1">
                    <a:lumMod val="60000"/>
                    <a:lumOff val="40000"/>
                  </a:schemeClr>
                </a:solidFill>
              </a:rPr>
              <a:t>Technology-enablement</a:t>
            </a:r>
          </a:p>
          <a:p>
            <a:pPr lvl="1"/>
            <a:endParaRPr lang="en-US" dirty="0">
              <a:solidFill>
                <a:schemeClr val="accent1">
                  <a:lumMod val="60000"/>
                  <a:lumOff val="40000"/>
                </a:schemeClr>
              </a:solidFill>
            </a:endParaRPr>
          </a:p>
        </p:txBody>
      </p:sp>
      <p:sp>
        <p:nvSpPr>
          <p:cNvPr id="5" name="Content Placeholder 2"/>
          <p:cNvSpPr txBox="1">
            <a:spLocks/>
          </p:cNvSpPr>
          <p:nvPr/>
        </p:nvSpPr>
        <p:spPr>
          <a:xfrm>
            <a:off x="5768009" y="509337"/>
            <a:ext cx="3375991" cy="25746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200" dirty="0" smtClean="0">
                <a:solidFill>
                  <a:schemeClr val="accent1">
                    <a:lumMod val="60000"/>
                    <a:lumOff val="40000"/>
                  </a:schemeClr>
                </a:solidFill>
              </a:rPr>
              <a:t>Qualification and assurance:</a:t>
            </a:r>
          </a:p>
          <a:p>
            <a:pPr lvl="1">
              <a:buFont typeface="Arial" panose="020B0604020202020204" pitchFamily="34" charset="0"/>
              <a:buChar char="•"/>
            </a:pPr>
            <a:r>
              <a:rPr lang="en-US" sz="1600" dirty="0" smtClean="0">
                <a:solidFill>
                  <a:schemeClr val="accent1">
                    <a:lumMod val="60000"/>
                    <a:lumOff val="40000"/>
                  </a:schemeClr>
                </a:solidFill>
              </a:rPr>
              <a:t>Fidelity</a:t>
            </a:r>
          </a:p>
          <a:p>
            <a:pPr lvl="1">
              <a:buFont typeface="Arial" panose="020B0604020202020204" pitchFamily="34" charset="0"/>
              <a:buChar char="•"/>
            </a:pPr>
            <a:r>
              <a:rPr lang="en-US" sz="1600" dirty="0" smtClean="0">
                <a:solidFill>
                  <a:schemeClr val="accent1">
                    <a:lumMod val="60000"/>
                    <a:lumOff val="40000"/>
                  </a:schemeClr>
                </a:solidFill>
              </a:rPr>
              <a:t>Linked data</a:t>
            </a:r>
          </a:p>
          <a:p>
            <a:pPr lvl="1">
              <a:buFont typeface="Arial" panose="020B0604020202020204" pitchFamily="34" charset="0"/>
              <a:buChar char="•"/>
            </a:pPr>
            <a:r>
              <a:rPr lang="en-US" sz="1600" dirty="0" smtClean="0">
                <a:solidFill>
                  <a:schemeClr val="accent1">
                    <a:lumMod val="60000"/>
                    <a:lumOff val="40000"/>
                  </a:schemeClr>
                </a:solidFill>
              </a:rPr>
              <a:t>Validation of Data</a:t>
            </a:r>
          </a:p>
          <a:p>
            <a:pPr lvl="1">
              <a:buFont typeface="Arial" panose="020B0604020202020204" pitchFamily="34" charset="0"/>
              <a:buChar char="•"/>
            </a:pPr>
            <a:r>
              <a:rPr lang="en-US" sz="1600" dirty="0" smtClean="0">
                <a:solidFill>
                  <a:schemeClr val="accent1">
                    <a:lumMod val="60000"/>
                    <a:lumOff val="40000"/>
                  </a:schemeClr>
                </a:solidFill>
              </a:rPr>
              <a:t>Perishability</a:t>
            </a:r>
            <a:endParaRPr lang="en-US" sz="1600" dirty="0">
              <a:solidFill>
                <a:schemeClr val="accent1">
                  <a:lumMod val="60000"/>
                  <a:lumOff val="40000"/>
                </a:schemeClr>
              </a:solidFill>
            </a:endParaRPr>
          </a:p>
        </p:txBody>
      </p:sp>
      <p:sp>
        <p:nvSpPr>
          <p:cNvPr id="6" name="Content Placeholder 2"/>
          <p:cNvSpPr txBox="1">
            <a:spLocks/>
          </p:cNvSpPr>
          <p:nvPr/>
        </p:nvSpPr>
        <p:spPr>
          <a:xfrm>
            <a:off x="5722327" y="4560123"/>
            <a:ext cx="5753995" cy="22860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smtClean="0">
                <a:solidFill>
                  <a:schemeClr val="accent1">
                    <a:lumMod val="60000"/>
                    <a:lumOff val="40000"/>
                  </a:schemeClr>
                </a:solidFill>
              </a:rPr>
              <a:t>Quantification</a:t>
            </a:r>
          </a:p>
          <a:p>
            <a:pPr lvl="1">
              <a:buFont typeface="Arial" panose="020B0604020202020204" pitchFamily="34" charset="0"/>
              <a:buChar char="•"/>
            </a:pPr>
            <a:r>
              <a:rPr lang="en-US" sz="1600" dirty="0" smtClean="0">
                <a:solidFill>
                  <a:schemeClr val="accent1">
                    <a:lumMod val="60000"/>
                    <a:lumOff val="40000"/>
                  </a:schemeClr>
                </a:solidFill>
              </a:rPr>
              <a:t>Volume</a:t>
            </a:r>
          </a:p>
          <a:p>
            <a:pPr lvl="1">
              <a:buFont typeface="Arial" panose="020B0604020202020204" pitchFamily="34" charset="0"/>
              <a:buChar char="•"/>
            </a:pPr>
            <a:r>
              <a:rPr lang="en-US" sz="1600" dirty="0" smtClean="0">
                <a:solidFill>
                  <a:schemeClr val="accent1">
                    <a:lumMod val="60000"/>
                    <a:lumOff val="40000"/>
                  </a:schemeClr>
                </a:solidFill>
              </a:rPr>
              <a:t>Velocity of data streams, </a:t>
            </a:r>
          </a:p>
          <a:p>
            <a:pPr marL="457200" lvl="1" indent="0">
              <a:buNone/>
            </a:pPr>
            <a:r>
              <a:rPr lang="en-US" sz="1600" dirty="0">
                <a:solidFill>
                  <a:schemeClr val="accent1">
                    <a:lumMod val="60000"/>
                    <a:lumOff val="40000"/>
                  </a:schemeClr>
                </a:solidFill>
              </a:rPr>
              <a:t> </a:t>
            </a:r>
            <a:r>
              <a:rPr lang="en-US" sz="1600" dirty="0" smtClean="0">
                <a:solidFill>
                  <a:schemeClr val="accent1">
                    <a:lumMod val="60000"/>
                    <a:lumOff val="40000"/>
                  </a:schemeClr>
                </a:solidFill>
              </a:rPr>
              <a:t>access demand, record creation</a:t>
            </a:r>
          </a:p>
          <a:p>
            <a:pPr lvl="1">
              <a:buFont typeface="Arial" panose="020B0604020202020204" pitchFamily="34" charset="0"/>
              <a:buChar char="•"/>
            </a:pPr>
            <a:r>
              <a:rPr lang="en-US" sz="1600" dirty="0" smtClean="0">
                <a:solidFill>
                  <a:schemeClr val="accent1">
                    <a:lumMod val="60000"/>
                    <a:lumOff val="40000"/>
                  </a:schemeClr>
                </a:solidFill>
              </a:rPr>
              <a:t>Variety of data forms</a:t>
            </a:r>
          </a:p>
          <a:p>
            <a:pPr lvl="1">
              <a:buFont typeface="Arial" panose="020B0604020202020204" pitchFamily="34" charset="0"/>
              <a:buChar char="•"/>
            </a:pPr>
            <a:r>
              <a:rPr lang="en-US" sz="1600" dirty="0" smtClean="0">
                <a:solidFill>
                  <a:schemeClr val="accent1">
                    <a:lumMod val="60000"/>
                    <a:lumOff val="40000"/>
                  </a:schemeClr>
                </a:solidFill>
              </a:rPr>
              <a:t>Complexity of data types</a:t>
            </a:r>
            <a:endParaRPr lang="en-US" sz="1600" dirty="0">
              <a:solidFill>
                <a:schemeClr val="accent1">
                  <a:lumMod val="60000"/>
                  <a:lumOff val="40000"/>
                </a:schemeClr>
              </a:solidFill>
            </a:endParaRPr>
          </a:p>
        </p:txBody>
      </p:sp>
    </p:spTree>
    <p:extLst>
      <p:ext uri="{BB962C8B-B14F-4D97-AF65-F5344CB8AC3E}">
        <p14:creationId xmlns:p14="http://schemas.microsoft.com/office/powerpoint/2010/main" val="41503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629200"/>
          </a:xfrm>
        </p:spPr>
        <p:txBody>
          <a:bodyPr>
            <a:noAutofit/>
          </a:bodyPr>
          <a:lstStyle/>
          <a:p>
            <a:r>
              <a:rPr lang="en-US" sz="4000" dirty="0" smtClean="0"/>
              <a:t>Pushing Information to Extremes</a:t>
            </a:r>
            <a:endParaRPr lang="en-US" sz="4000" dirty="0"/>
          </a:p>
        </p:txBody>
      </p:sp>
      <p:sp>
        <p:nvSpPr>
          <p:cNvPr id="4" name="Content Placeholder 3"/>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3838"/>
            <a:ext cx="9144000" cy="5954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22526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6" y="229423"/>
            <a:ext cx="8614424" cy="4113977"/>
          </a:xfrm>
        </p:spPr>
        <p:txBody>
          <a:bodyPr>
            <a:noAutofit/>
          </a:bodyPr>
          <a:lstStyle/>
          <a:p>
            <a:r>
              <a:rPr lang="en-US" sz="4800" dirty="0" smtClean="0">
                <a:solidFill>
                  <a:schemeClr val="accent1"/>
                </a:solidFill>
                <a:latin typeface="ITC Galliard LT Roman"/>
                <a:cs typeface="ITC Galliard LT Roman"/>
              </a:rPr>
              <a:t>What is it that we are </a:t>
            </a:r>
            <a:br>
              <a:rPr lang="en-US" sz="4800" dirty="0" smtClean="0">
                <a:solidFill>
                  <a:schemeClr val="accent1"/>
                </a:solidFill>
                <a:latin typeface="ITC Galliard LT Roman"/>
                <a:cs typeface="ITC Galliard LT Roman"/>
              </a:rPr>
            </a:br>
            <a:r>
              <a:rPr lang="en-US" sz="4800" dirty="0" smtClean="0">
                <a:solidFill>
                  <a:schemeClr val="accent1"/>
                </a:solidFill>
                <a:latin typeface="ITC Galliard LT Roman"/>
                <a:cs typeface="ITC Galliard LT Roman"/>
              </a:rPr>
              <a:t>really talking about?</a:t>
            </a:r>
            <a:endParaRPr lang="en-US" sz="4800" dirty="0">
              <a:solidFill>
                <a:schemeClr val="accent1"/>
              </a:solidFill>
              <a:latin typeface="ITC Galliard LT Roman"/>
              <a:cs typeface="ITC Galliard LT Roman"/>
            </a:endParaRPr>
          </a:p>
        </p:txBody>
      </p:sp>
      <p:pic>
        <p:nvPicPr>
          <p:cNvPr id="4" name="Picture 2" descr="https://encrypted-tbn3.gstatic.com/images?q=tbn:ANd9GcTveTgjGDaQdrDWyrGbrazas1DIHWNVUvoZE5vS9hfGVUmhjQ0Ks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200400"/>
            <a:ext cx="3886200" cy="343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97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38765" y="252440"/>
            <a:ext cx="8663799" cy="6355587"/>
          </a:xfrm>
          <a:prstGeom prst="rect">
            <a:avLst/>
          </a:prstGeom>
        </p:spPr>
      </p:pic>
      <p:sp>
        <p:nvSpPr>
          <p:cNvPr id="8" name="Rectangle 7"/>
          <p:cNvSpPr/>
          <p:nvPr/>
        </p:nvSpPr>
        <p:spPr>
          <a:xfrm>
            <a:off x="238141" y="252440"/>
            <a:ext cx="8664423" cy="6355587"/>
          </a:xfrm>
          <a:prstGeom prst="rect">
            <a:avLst/>
          </a:prstGeom>
          <a:solidFill>
            <a:srgbClr val="1C1C1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238126" y="229423"/>
            <a:ext cx="8614424" cy="6378604"/>
          </a:xfrm>
        </p:spPr>
        <p:txBody>
          <a:bodyPr>
            <a:noAutofit/>
          </a:bodyPr>
          <a:lstStyle/>
          <a:p>
            <a:r>
              <a:rPr lang="en-US" sz="6600" b="1" dirty="0" smtClean="0">
                <a:solidFill>
                  <a:schemeClr val="accent1">
                    <a:lumMod val="60000"/>
                    <a:lumOff val="40000"/>
                  </a:schemeClr>
                </a:solidFill>
                <a:latin typeface="ITC Galliard LT Roman"/>
                <a:cs typeface="ITC Galliard LT Roman"/>
              </a:rPr>
              <a:t/>
            </a:r>
            <a:br>
              <a:rPr lang="en-US" sz="6600" b="1" dirty="0" smtClean="0">
                <a:solidFill>
                  <a:schemeClr val="accent1">
                    <a:lumMod val="60000"/>
                    <a:lumOff val="40000"/>
                  </a:schemeClr>
                </a:solidFill>
                <a:latin typeface="ITC Galliard LT Roman"/>
                <a:cs typeface="ITC Galliard LT Roman"/>
              </a:rPr>
            </a:br>
            <a:r>
              <a:rPr lang="en-US" sz="6600" b="1" dirty="0" smtClean="0">
                <a:solidFill>
                  <a:schemeClr val="accent1">
                    <a:lumMod val="60000"/>
                    <a:lumOff val="40000"/>
                  </a:schemeClr>
                </a:solidFill>
                <a:latin typeface="ITC Galliard LT Roman"/>
                <a:cs typeface="ITC Galliard LT Roman"/>
              </a:rPr>
              <a:t>Big Data isn’t </a:t>
            </a:r>
            <a:r>
              <a:rPr lang="en-US" sz="6600" b="1" i="1" dirty="0" smtClean="0">
                <a:solidFill>
                  <a:schemeClr val="accent1">
                    <a:lumMod val="60000"/>
                    <a:lumOff val="40000"/>
                  </a:schemeClr>
                </a:solidFill>
                <a:latin typeface="ITC Galliard LT Roman"/>
                <a:cs typeface="ITC Galliard LT Roman"/>
              </a:rPr>
              <a:t>big</a:t>
            </a:r>
            <a:r>
              <a:rPr lang="en-US" sz="6600" b="1" dirty="0" smtClean="0">
                <a:solidFill>
                  <a:schemeClr val="accent1">
                    <a:lumMod val="60000"/>
                    <a:lumOff val="40000"/>
                  </a:schemeClr>
                </a:solidFill>
                <a:latin typeface="ITC Galliard LT Roman"/>
                <a:cs typeface="ITC Galliard LT Roman"/>
              </a:rPr>
              <a:t>, </a:t>
            </a:r>
            <a:br>
              <a:rPr lang="en-US" sz="6600" b="1" dirty="0" smtClean="0">
                <a:solidFill>
                  <a:schemeClr val="accent1">
                    <a:lumMod val="60000"/>
                    <a:lumOff val="40000"/>
                  </a:schemeClr>
                </a:solidFill>
                <a:latin typeface="ITC Galliard LT Roman"/>
                <a:cs typeface="ITC Galliard LT Roman"/>
              </a:rPr>
            </a:br>
            <a:r>
              <a:rPr lang="en-US" sz="6600" b="1" dirty="0" smtClean="0">
                <a:solidFill>
                  <a:schemeClr val="accent1">
                    <a:lumMod val="60000"/>
                    <a:lumOff val="40000"/>
                  </a:schemeClr>
                </a:solidFill>
                <a:latin typeface="ITC Galliard LT Roman"/>
                <a:cs typeface="ITC Galliard LT Roman"/>
              </a:rPr>
              <a:t>if you </a:t>
            </a:r>
            <a:r>
              <a:rPr lang="en-US" sz="6600" b="1" i="1" dirty="0" smtClean="0">
                <a:solidFill>
                  <a:schemeClr val="accent1">
                    <a:lumMod val="60000"/>
                    <a:lumOff val="40000"/>
                  </a:schemeClr>
                </a:solidFill>
                <a:latin typeface="ITC Galliard LT Roman"/>
                <a:cs typeface="ITC Galliard LT Roman"/>
              </a:rPr>
              <a:t>know </a:t>
            </a:r>
            <a:r>
              <a:rPr lang="en-US" sz="6600" b="1" dirty="0" smtClean="0">
                <a:solidFill>
                  <a:schemeClr val="accent1">
                    <a:lumMod val="60000"/>
                    <a:lumOff val="40000"/>
                  </a:schemeClr>
                </a:solidFill>
                <a:latin typeface="ITC Galliard LT Roman"/>
                <a:cs typeface="ITC Galliard LT Roman"/>
              </a:rPr>
              <a:t>how to </a:t>
            </a:r>
            <a:br>
              <a:rPr lang="en-US" sz="6600" b="1" dirty="0" smtClean="0">
                <a:solidFill>
                  <a:schemeClr val="accent1">
                    <a:lumMod val="60000"/>
                    <a:lumOff val="40000"/>
                  </a:schemeClr>
                </a:solidFill>
                <a:latin typeface="ITC Galliard LT Roman"/>
                <a:cs typeface="ITC Galliard LT Roman"/>
              </a:rPr>
            </a:br>
            <a:r>
              <a:rPr lang="en-US" sz="6600" b="1" i="1" dirty="0" smtClean="0">
                <a:solidFill>
                  <a:schemeClr val="accent1">
                    <a:lumMod val="60000"/>
                    <a:lumOff val="40000"/>
                  </a:schemeClr>
                </a:solidFill>
                <a:latin typeface="ITC Galliard LT Roman"/>
                <a:cs typeface="ITC Galliard LT Roman"/>
              </a:rPr>
              <a:t>use it</a:t>
            </a:r>
            <a:r>
              <a:rPr lang="en-US" sz="6600" b="1" dirty="0" smtClean="0">
                <a:solidFill>
                  <a:schemeClr val="accent1">
                    <a:lumMod val="60000"/>
                    <a:lumOff val="40000"/>
                  </a:schemeClr>
                </a:solidFill>
                <a:latin typeface="ITC Galliard LT Roman"/>
                <a:cs typeface="ITC Galliard LT Roman"/>
              </a:rPr>
              <a:t>.</a:t>
            </a:r>
            <a:endParaRPr lang="en-US" sz="6600" b="1" dirty="0">
              <a:solidFill>
                <a:schemeClr val="accent1">
                  <a:lumMod val="60000"/>
                  <a:lumOff val="40000"/>
                </a:schemeClr>
              </a:solidFill>
              <a:latin typeface="ITC Galliard LT Roman"/>
              <a:cs typeface="ITC Galliard LT Roman"/>
            </a:endParaRPr>
          </a:p>
        </p:txBody>
      </p:sp>
      <p:pic>
        <p:nvPicPr>
          <p:cNvPr id="11268" name="Picture 4" descr="http://www.rastonpublishing.com/storage/Banner-optimized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41" y="252440"/>
            <a:ext cx="3724259" cy="73694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nedawareness.org/sites/all/themes/NEDAwareness2014/images/kn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389" y="252440"/>
            <a:ext cx="16859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astermagazine.info/termino/wp-content/uploads/Know-how.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4846910"/>
            <a:ext cx="2654164" cy="1761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21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smtClean="0"/>
              <a:t>The Economics of Data</a:t>
            </a:r>
            <a:endParaRPr lang="en-US" sz="5400" dirty="0"/>
          </a:p>
        </p:txBody>
      </p:sp>
      <p:sp>
        <p:nvSpPr>
          <p:cNvPr id="3" name="Content Placeholder 2"/>
          <p:cNvSpPr>
            <a:spLocks noGrp="1"/>
          </p:cNvSpPr>
          <p:nvPr>
            <p:ph idx="1"/>
          </p:nvPr>
        </p:nvSpPr>
        <p:spPr>
          <a:xfrm>
            <a:off x="457200" y="1371600"/>
            <a:ext cx="8229600" cy="4937760"/>
          </a:xfrm>
        </p:spPr>
        <p:txBody>
          <a:bodyPr>
            <a:normAutofit fontScale="85000" lnSpcReduction="20000"/>
          </a:bodyPr>
          <a:lstStyle/>
          <a:p>
            <a:r>
              <a:rPr lang="en-US" dirty="0"/>
              <a:t>IT </a:t>
            </a:r>
            <a:r>
              <a:rPr lang="en-US" dirty="0" smtClean="0"/>
              <a:t>must </a:t>
            </a:r>
            <a:r>
              <a:rPr lang="en-US" dirty="0"/>
              <a:t>think about big data and all the dimensions it implies </a:t>
            </a:r>
            <a:endParaRPr lang="en-US" dirty="0" smtClean="0"/>
          </a:p>
          <a:p>
            <a:r>
              <a:rPr lang="en-US" dirty="0" smtClean="0"/>
              <a:t>The Internet </a:t>
            </a:r>
            <a:r>
              <a:rPr lang="en-US" dirty="0"/>
              <a:t>openly and rapidly distributes massive amounts of content at low </a:t>
            </a:r>
            <a:r>
              <a:rPr lang="en-US" dirty="0" smtClean="0"/>
              <a:t>cost</a:t>
            </a:r>
          </a:p>
          <a:p>
            <a:pPr lvl="1"/>
            <a:r>
              <a:rPr lang="en-US" dirty="0" smtClean="0"/>
              <a:t>Leads to widespread access </a:t>
            </a:r>
            <a:r>
              <a:rPr lang="en-US" dirty="0"/>
              <a:t>and information sharing </a:t>
            </a:r>
            <a:r>
              <a:rPr lang="en-US" dirty="0" smtClean="0"/>
              <a:t>creating depth </a:t>
            </a:r>
            <a:r>
              <a:rPr lang="en-US" dirty="0"/>
              <a:t>and breadth of connections </a:t>
            </a:r>
            <a:r>
              <a:rPr lang="en-US" dirty="0" smtClean="0"/>
              <a:t>and relationships</a:t>
            </a:r>
            <a:r>
              <a:rPr lang="en-US" dirty="0"/>
              <a:t>.</a:t>
            </a:r>
          </a:p>
          <a:p>
            <a:r>
              <a:rPr lang="en-US" dirty="0" smtClean="0"/>
              <a:t>In a </a:t>
            </a:r>
            <a:r>
              <a:rPr lang="en-US" dirty="0" err="1" smtClean="0"/>
              <a:t>Hyperconnected</a:t>
            </a:r>
            <a:r>
              <a:rPr lang="en-US" dirty="0" smtClean="0"/>
              <a:t> age</a:t>
            </a:r>
          </a:p>
          <a:p>
            <a:pPr lvl="1"/>
            <a:r>
              <a:rPr lang="en-US" dirty="0" smtClean="0"/>
              <a:t>Users </a:t>
            </a:r>
            <a:r>
              <a:rPr lang="en-US" dirty="0"/>
              <a:t>are </a:t>
            </a:r>
            <a:r>
              <a:rPr lang="en-US" dirty="0" smtClean="0"/>
              <a:t>empowered</a:t>
            </a:r>
          </a:p>
          <a:p>
            <a:pPr lvl="1"/>
            <a:r>
              <a:rPr lang="en-US" dirty="0" smtClean="0"/>
              <a:t>IT </a:t>
            </a:r>
            <a:r>
              <a:rPr lang="en-US" dirty="0"/>
              <a:t>leaders may never </a:t>
            </a:r>
            <a:r>
              <a:rPr lang="en-US" dirty="0" smtClean="0"/>
              <a:t>have </a:t>
            </a:r>
            <a:r>
              <a:rPr lang="en-US" dirty="0"/>
              <a:t>the </a:t>
            </a:r>
            <a:r>
              <a:rPr lang="en-US" dirty="0" smtClean="0"/>
              <a:t>control they </a:t>
            </a:r>
            <a:r>
              <a:rPr lang="en-US" dirty="0"/>
              <a:t>once </a:t>
            </a:r>
            <a:r>
              <a:rPr lang="en-US" dirty="0" smtClean="0"/>
              <a:t>had</a:t>
            </a:r>
          </a:p>
          <a:p>
            <a:pPr lvl="1"/>
            <a:r>
              <a:rPr lang="en-US" dirty="0" smtClean="0"/>
              <a:t>Change </a:t>
            </a:r>
            <a:r>
              <a:rPr lang="en-US" dirty="0"/>
              <a:t>from being the sole owner of the technology stack to being </a:t>
            </a:r>
            <a:r>
              <a:rPr lang="en-US" dirty="0" smtClean="0"/>
              <a:t>a business </a:t>
            </a:r>
            <a:r>
              <a:rPr lang="en-US" dirty="0"/>
              <a:t>partner and technology </a:t>
            </a:r>
            <a:r>
              <a:rPr lang="en-US" dirty="0" smtClean="0"/>
              <a:t>steward </a:t>
            </a:r>
          </a:p>
          <a:p>
            <a:pPr lvl="1"/>
            <a:r>
              <a:rPr lang="en-US" dirty="0" smtClean="0"/>
              <a:t>Help </a:t>
            </a:r>
            <a:r>
              <a:rPr lang="en-US" dirty="0"/>
              <a:t>their business </a:t>
            </a:r>
            <a:r>
              <a:rPr lang="en-US" dirty="0" smtClean="0"/>
              <a:t>counterparts understand </a:t>
            </a:r>
            <a:r>
              <a:rPr lang="en-US" dirty="0"/>
              <a:t>how to use new technologies and new data sources, </a:t>
            </a:r>
            <a:endParaRPr lang="en-US" dirty="0" smtClean="0"/>
          </a:p>
          <a:p>
            <a:pPr lvl="1"/>
            <a:r>
              <a:rPr lang="en-US" dirty="0" smtClean="0"/>
              <a:t>And educating </a:t>
            </a:r>
            <a:r>
              <a:rPr lang="en-US" dirty="0"/>
              <a:t>them on the </a:t>
            </a:r>
            <a:r>
              <a:rPr lang="en-US" dirty="0" smtClean="0"/>
              <a:t>risks </a:t>
            </a:r>
          </a:p>
          <a:p>
            <a:pPr lvl="1"/>
            <a:r>
              <a:rPr lang="en-US" dirty="0" smtClean="0"/>
              <a:t>Everyone </a:t>
            </a:r>
            <a:r>
              <a:rPr lang="en-US" dirty="0"/>
              <a:t>with an Internet browser can become an </a:t>
            </a:r>
            <a:r>
              <a:rPr lang="en-US" dirty="0" smtClean="0"/>
              <a:t>information specialist</a:t>
            </a:r>
            <a:r>
              <a:rPr lang="en-US" dirty="0"/>
              <a:t>. </a:t>
            </a:r>
          </a:p>
        </p:txBody>
      </p:sp>
      <p:sp>
        <p:nvSpPr>
          <p:cNvPr id="4" name="TextBox 3"/>
          <p:cNvSpPr txBox="1"/>
          <p:nvPr/>
        </p:nvSpPr>
        <p:spPr>
          <a:xfrm>
            <a:off x="152400" y="6477009"/>
            <a:ext cx="6400800" cy="276999"/>
          </a:xfrm>
          <a:prstGeom prst="rect">
            <a:avLst/>
          </a:prstGeom>
          <a:noFill/>
        </p:spPr>
        <p:txBody>
          <a:bodyPr wrap="square" rtlCol="0">
            <a:spAutoFit/>
          </a:bodyPr>
          <a:lstStyle/>
          <a:p>
            <a:r>
              <a:rPr lang="en-US" sz="1200" dirty="0" smtClean="0"/>
              <a:t>* From Gartner, “Big Data is only the beginning of Extreme Data Management,”  2011</a:t>
            </a:r>
            <a:endParaRPr lang="en-US" sz="1200" dirty="0"/>
          </a:p>
        </p:txBody>
      </p:sp>
    </p:spTree>
    <p:extLst>
      <p:ext uri="{BB962C8B-B14F-4D97-AF65-F5344CB8AC3E}">
        <p14:creationId xmlns:p14="http://schemas.microsoft.com/office/powerpoint/2010/main" val="75581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par>
                          <p:cTn id="38" fill="hold">
                            <p:stCondLst>
                              <p:cond delay="5000"/>
                            </p:stCondLst>
                            <p:childTnLst>
                              <p:par>
                                <p:cTn id="39" presetID="10" presetClass="entr" presetSubtype="0" fill="hold"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childTnLst>
                                </p:cTn>
                              </p:par>
                            </p:childTnLst>
                          </p:cTn>
                        </p:par>
                        <p:par>
                          <p:cTn id="42" fill="hold">
                            <p:stCondLst>
                              <p:cond delay="6000"/>
                            </p:stCondLst>
                            <p:childTnLst>
                              <p:par>
                                <p:cTn id="43" presetID="10" presetClass="entr" presetSubtype="0" fill="hold" nodeType="after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65" y="19292"/>
            <a:ext cx="8813735" cy="6686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1610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Autofit/>
          </a:bodyPr>
          <a:lstStyle/>
          <a:p>
            <a:r>
              <a:rPr lang="en-US" sz="2800" dirty="0" smtClean="0"/>
              <a:t>Big Data Challenges for IT Infrastructure Team</a:t>
            </a:r>
            <a:endParaRPr lang="en-US" sz="2800" dirty="0"/>
          </a:p>
        </p:txBody>
      </p:sp>
      <p:sp>
        <p:nvSpPr>
          <p:cNvPr id="3" name="Content Placeholder 2"/>
          <p:cNvSpPr>
            <a:spLocks noGrp="1"/>
          </p:cNvSpPr>
          <p:nvPr>
            <p:ph idx="1"/>
          </p:nvPr>
        </p:nvSpPr>
        <p:spPr>
          <a:xfrm>
            <a:off x="152400" y="5029210"/>
            <a:ext cx="8888681" cy="1816916"/>
          </a:xfrm>
        </p:spPr>
        <p:txBody>
          <a:bodyPr>
            <a:noAutofit/>
          </a:bodyPr>
          <a:lstStyle/>
          <a:p>
            <a:pPr>
              <a:buFont typeface="+mj-lt"/>
              <a:buAutoNum type="arabicPeriod"/>
            </a:pPr>
            <a:r>
              <a:rPr lang="en-US" sz="2200" dirty="0"/>
              <a:t>B</a:t>
            </a:r>
            <a:r>
              <a:rPr lang="en-US" sz="2200" dirty="0" smtClean="0"/>
              <a:t>IG </a:t>
            </a:r>
            <a:r>
              <a:rPr lang="en-US" sz="2200" dirty="0"/>
              <a:t>data is not big volume </a:t>
            </a:r>
          </a:p>
          <a:p>
            <a:pPr>
              <a:buFont typeface="+mj-lt"/>
              <a:buAutoNum type="arabicPeriod"/>
            </a:pPr>
            <a:r>
              <a:rPr lang="en-US" sz="2200" dirty="0" smtClean="0"/>
              <a:t>Expect </a:t>
            </a:r>
            <a:r>
              <a:rPr lang="en-US" sz="2200" dirty="0"/>
              <a:t>significant infrastructure re-engineering</a:t>
            </a:r>
          </a:p>
          <a:p>
            <a:pPr>
              <a:buFont typeface="+mj-lt"/>
              <a:buAutoNum type="arabicPeriod"/>
            </a:pPr>
            <a:r>
              <a:rPr lang="en-US" sz="2200" dirty="0" smtClean="0"/>
              <a:t>BIG </a:t>
            </a:r>
            <a:r>
              <a:rPr lang="en-US" sz="2200" dirty="0"/>
              <a:t>data projects currently are exploratory </a:t>
            </a:r>
            <a:r>
              <a:rPr lang="en-US" sz="2200" dirty="0" smtClean="0"/>
              <a:t>– what about in 2015?</a:t>
            </a:r>
          </a:p>
          <a:p>
            <a:pPr>
              <a:buFont typeface="+mj-lt"/>
              <a:buAutoNum type="arabicPeriod"/>
            </a:pPr>
            <a:r>
              <a:rPr lang="en-US" sz="2200" dirty="0" smtClean="0"/>
              <a:t>Enough budget and training is in place </a:t>
            </a:r>
            <a:endParaRPr lang="en-US" sz="2200" dirty="0"/>
          </a:p>
        </p:txBody>
      </p:sp>
      <p:grpSp>
        <p:nvGrpSpPr>
          <p:cNvPr id="4" name="Group 3"/>
          <p:cNvGrpSpPr/>
          <p:nvPr/>
        </p:nvGrpSpPr>
        <p:grpSpPr>
          <a:xfrm>
            <a:off x="762000" y="609600"/>
            <a:ext cx="7162800" cy="4419609"/>
            <a:chOff x="152400" y="2438391"/>
            <a:chExt cx="7162800" cy="4419609"/>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438391"/>
              <a:ext cx="7010400" cy="411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2400" y="6581001"/>
              <a:ext cx="6400800" cy="276999"/>
            </a:xfrm>
            <a:prstGeom prst="rect">
              <a:avLst/>
            </a:prstGeom>
            <a:noFill/>
          </p:spPr>
          <p:txBody>
            <a:bodyPr wrap="square" rtlCol="0">
              <a:spAutoFit/>
            </a:bodyPr>
            <a:lstStyle/>
            <a:p>
              <a:r>
                <a:rPr lang="en-US" sz="1200" dirty="0" smtClean="0"/>
                <a:t>* From Gartner, “Big Data Challenges for IT Infrastructure Team,”  2012</a:t>
              </a:r>
              <a:endParaRPr lang="en-US" sz="1200" dirty="0"/>
            </a:p>
          </p:txBody>
        </p:sp>
      </p:grpSp>
    </p:spTree>
    <p:extLst>
      <p:ext uri="{BB962C8B-B14F-4D97-AF65-F5344CB8AC3E}">
        <p14:creationId xmlns:p14="http://schemas.microsoft.com/office/powerpoint/2010/main" val="201236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Not all organizations are ready</a:t>
            </a:r>
            <a:endParaRPr lang="en-US" dirty="0"/>
          </a:p>
        </p:txBody>
      </p:sp>
      <p:pic>
        <p:nvPicPr>
          <p:cNvPr id="1028" name="Picture 4" descr="http://www.dakotasoft.com/files/blog/full/more-commercial-buildings-are-increasing-their-sustainability-efforts-and-becoming-leed-certified-35058474601409442950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3209925" cy="15786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62400" y="1447800"/>
            <a:ext cx="4419600" cy="1631216"/>
          </a:xfrm>
          <a:prstGeom prst="rect">
            <a:avLst/>
          </a:prstGeom>
          <a:noFill/>
        </p:spPr>
        <p:txBody>
          <a:bodyPr wrap="square" rtlCol="0">
            <a:spAutoFit/>
          </a:bodyPr>
          <a:lstStyle/>
          <a:p>
            <a:r>
              <a:rPr lang="en-US" sz="3600" b="1" dirty="0" smtClean="0">
                <a:latin typeface="+mj-lt"/>
              </a:rPr>
              <a:t>0% </a:t>
            </a:r>
            <a:r>
              <a:rPr lang="en-US" b="1" dirty="0" smtClean="0">
                <a:latin typeface="+mj-lt"/>
              </a:rPr>
              <a:t>of companies report that their IT infrastructure is fully prepared </a:t>
            </a:r>
            <a:r>
              <a:rPr lang="en-US" dirty="0" smtClean="0">
                <a:latin typeface="+mj-lt"/>
              </a:rPr>
              <a:t>to meet the demand of </a:t>
            </a:r>
            <a:r>
              <a:rPr lang="en-US" sz="2800" b="1" dirty="0" smtClean="0">
                <a:latin typeface="+mj-lt"/>
              </a:rPr>
              <a:t>big data</a:t>
            </a:r>
            <a:endParaRPr lang="en-US" sz="2400" b="1" dirty="0">
              <a:latin typeface="+mj-lt"/>
            </a:endParaRPr>
          </a:p>
        </p:txBody>
      </p:sp>
      <p:sp>
        <p:nvSpPr>
          <p:cNvPr id="5" name="TextBox 4"/>
          <p:cNvSpPr txBox="1"/>
          <p:nvPr/>
        </p:nvSpPr>
        <p:spPr>
          <a:xfrm>
            <a:off x="457200" y="3429000"/>
            <a:ext cx="4800600" cy="1292662"/>
          </a:xfrm>
          <a:prstGeom prst="rect">
            <a:avLst/>
          </a:prstGeom>
          <a:noFill/>
        </p:spPr>
        <p:txBody>
          <a:bodyPr wrap="square" rtlCol="0">
            <a:spAutoFit/>
          </a:bodyPr>
          <a:lstStyle/>
          <a:p>
            <a:r>
              <a:rPr lang="en-US" sz="3600" b="1" dirty="0" smtClean="0">
                <a:latin typeface="+mj-lt"/>
              </a:rPr>
              <a:t>62% </a:t>
            </a:r>
            <a:r>
              <a:rPr lang="en-US" dirty="0" smtClean="0">
                <a:latin typeface="+mj-lt"/>
              </a:rPr>
              <a:t>of companies plan to increase their infrastructure spend in the next </a:t>
            </a:r>
            <a:r>
              <a:rPr lang="en-US" sz="2400" dirty="0" smtClean="0">
                <a:latin typeface="+mj-lt"/>
              </a:rPr>
              <a:t>12-18 months</a:t>
            </a:r>
            <a:endParaRPr lang="en-US" dirty="0">
              <a:latin typeface="+mj-lt"/>
            </a:endParaRPr>
          </a:p>
        </p:txBody>
      </p:sp>
      <p:sp>
        <p:nvSpPr>
          <p:cNvPr id="6" name="TextBox 5"/>
          <p:cNvSpPr txBox="1"/>
          <p:nvPr/>
        </p:nvSpPr>
        <p:spPr>
          <a:xfrm>
            <a:off x="3027713" y="4791234"/>
            <a:ext cx="1676400" cy="523220"/>
          </a:xfrm>
          <a:prstGeom prst="rect">
            <a:avLst/>
          </a:prstGeom>
          <a:noFill/>
        </p:spPr>
        <p:txBody>
          <a:bodyPr wrap="square" rtlCol="0">
            <a:spAutoFit/>
          </a:bodyPr>
          <a:lstStyle/>
          <a:p>
            <a:r>
              <a:rPr lang="en-US" sz="2800" dirty="0" smtClean="0">
                <a:latin typeface="+mj-lt"/>
              </a:rPr>
              <a:t>WHY?</a:t>
            </a:r>
            <a:endParaRPr lang="en-US" sz="2800" dirty="0">
              <a:latin typeface="+mj-lt"/>
            </a:endParaRPr>
          </a:p>
        </p:txBody>
      </p:sp>
      <p:sp>
        <p:nvSpPr>
          <p:cNvPr id="7" name="TextBox 6"/>
          <p:cNvSpPr txBox="1"/>
          <p:nvPr/>
        </p:nvSpPr>
        <p:spPr>
          <a:xfrm>
            <a:off x="228600" y="5257799"/>
            <a:ext cx="8669481" cy="369332"/>
          </a:xfrm>
          <a:prstGeom prst="rect">
            <a:avLst/>
          </a:prstGeom>
          <a:noFill/>
        </p:spPr>
        <p:txBody>
          <a:bodyPr wrap="square" rtlCol="0">
            <a:spAutoFit/>
          </a:bodyPr>
          <a:lstStyle/>
          <a:p>
            <a:r>
              <a:rPr lang="en-US" b="1" dirty="0" smtClean="0">
                <a:latin typeface="+mj-lt"/>
              </a:rPr>
              <a:t>What is the # 1 reason why companies invest in IT infrastructure?</a:t>
            </a:r>
          </a:p>
        </p:txBody>
      </p:sp>
      <p:sp>
        <p:nvSpPr>
          <p:cNvPr id="11" name="TextBox 10"/>
          <p:cNvSpPr txBox="1"/>
          <p:nvPr/>
        </p:nvSpPr>
        <p:spPr>
          <a:xfrm>
            <a:off x="987136" y="5904131"/>
            <a:ext cx="6629400" cy="523220"/>
          </a:xfrm>
          <a:prstGeom prst="rect">
            <a:avLst/>
          </a:prstGeom>
          <a:noFill/>
        </p:spPr>
        <p:txBody>
          <a:bodyPr wrap="square" rtlCol="0">
            <a:spAutoFit/>
          </a:bodyPr>
          <a:lstStyle/>
          <a:p>
            <a:r>
              <a:rPr lang="en-US" sz="2800" b="1" dirty="0" smtClean="0"/>
              <a:t>To achieve a competitive advantage !! </a:t>
            </a:r>
          </a:p>
        </p:txBody>
      </p:sp>
      <p:pic>
        <p:nvPicPr>
          <p:cNvPr id="1032" name="Picture 8" descr="http://www.greatweb.co.uk/images/greatweb_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3591" y="3145334"/>
            <a:ext cx="2598409" cy="19488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6200" y="6629400"/>
            <a:ext cx="4953000" cy="530915"/>
          </a:xfrm>
          <a:prstGeom prst="rect">
            <a:avLst/>
          </a:prstGeom>
          <a:noFill/>
        </p:spPr>
        <p:txBody>
          <a:bodyPr wrap="square" rtlCol="0">
            <a:spAutoFit/>
          </a:bodyPr>
          <a:lstStyle/>
          <a:p>
            <a:r>
              <a:rPr lang="en-US" sz="1050" dirty="0"/>
              <a:t>Source: IBM Corporation: Why Infrastructure Matters for Big Data &amp; Analytics</a:t>
            </a:r>
          </a:p>
          <a:p>
            <a:endParaRPr lang="en-US" dirty="0"/>
          </a:p>
        </p:txBody>
      </p:sp>
    </p:spTree>
    <p:extLst>
      <p:ext uri="{BB962C8B-B14F-4D97-AF65-F5344CB8AC3E}">
        <p14:creationId xmlns:p14="http://schemas.microsoft.com/office/powerpoint/2010/main" val="66725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fade">
                                      <p:cBhvr>
                                        <p:cTn id="18" dur="500"/>
                                        <p:tgtEl>
                                          <p:spTgt spid="10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1"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a:bodyPr>
          <a:lstStyle/>
          <a:p>
            <a:r>
              <a:rPr lang="en-US" sz="3200" dirty="0" smtClean="0"/>
              <a:t>Does the IT Infrastructure Matter?</a:t>
            </a:r>
            <a:endParaRPr lang="en-US" sz="3200"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06954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9396"/>
            <a:ext cx="5334000" cy="6857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74638"/>
            <a:ext cx="3581400" cy="1143000"/>
          </a:xfrm>
        </p:spPr>
        <p:txBody>
          <a:bodyPr>
            <a:normAutofit fontScale="90000"/>
          </a:bodyPr>
          <a:lstStyle/>
          <a:p>
            <a:r>
              <a:rPr lang="en-US" dirty="0" smtClean="0"/>
              <a:t>Big Data Stack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chemeClr val="accent1">
                    <a:lumMod val="60000"/>
                    <a:lumOff val="40000"/>
                  </a:schemeClr>
                </a:solidFill>
              </a:rPr>
              <a:t>Data Visualization</a:t>
            </a:r>
          </a:p>
          <a:p>
            <a:endParaRPr lang="en-US" dirty="0" smtClean="0">
              <a:solidFill>
                <a:schemeClr val="accent1">
                  <a:lumMod val="60000"/>
                  <a:lumOff val="40000"/>
                </a:schemeClr>
              </a:solidFill>
            </a:endParaRPr>
          </a:p>
          <a:p>
            <a:r>
              <a:rPr lang="en-US" dirty="0" smtClean="0">
                <a:solidFill>
                  <a:schemeClr val="accent1">
                    <a:lumMod val="60000"/>
                    <a:lumOff val="40000"/>
                  </a:schemeClr>
                </a:solidFill>
              </a:rPr>
              <a:t>Intermediate Data </a:t>
            </a:r>
            <a:r>
              <a:rPr lang="en-US" dirty="0" smtClean="0">
                <a:solidFill>
                  <a:schemeClr val="bg1"/>
                </a:solidFill>
              </a:rPr>
              <a:t>Structure</a:t>
            </a:r>
            <a:endParaRPr lang="en-US" dirty="0">
              <a:solidFill>
                <a:schemeClr val="bg1"/>
              </a:solidFill>
            </a:endParaRPr>
          </a:p>
          <a:p>
            <a:endParaRPr lang="en-US" dirty="0" smtClean="0">
              <a:solidFill>
                <a:schemeClr val="accent1">
                  <a:lumMod val="60000"/>
                  <a:lumOff val="40000"/>
                </a:schemeClr>
              </a:solidFill>
            </a:endParaRPr>
          </a:p>
          <a:p>
            <a:r>
              <a:rPr lang="en-US" dirty="0" err="1" smtClean="0">
                <a:solidFill>
                  <a:schemeClr val="accent1">
                    <a:lumMod val="60000"/>
                    <a:lumOff val="40000"/>
                  </a:schemeClr>
                </a:solidFill>
              </a:rPr>
              <a:t>MapReduce</a:t>
            </a:r>
            <a:endParaRPr lang="en-US" dirty="0" smtClean="0">
              <a:solidFill>
                <a:schemeClr val="accent1">
                  <a:lumMod val="60000"/>
                  <a:lumOff val="40000"/>
                </a:schemeClr>
              </a:solidFill>
            </a:endParaRPr>
          </a:p>
          <a:p>
            <a:endParaRPr lang="en-US" dirty="0">
              <a:solidFill>
                <a:schemeClr val="accent1">
                  <a:lumMod val="60000"/>
                  <a:lumOff val="40000"/>
                </a:schemeClr>
              </a:solidFill>
            </a:endParaRPr>
          </a:p>
          <a:p>
            <a:r>
              <a:rPr lang="en-US" dirty="0" smtClean="0">
                <a:solidFill>
                  <a:schemeClr val="accent1">
                    <a:lumMod val="60000"/>
                    <a:lumOff val="40000"/>
                  </a:schemeClr>
                </a:solidFill>
              </a:rPr>
              <a:t>Complexity</a:t>
            </a:r>
          </a:p>
          <a:p>
            <a:endParaRPr lang="en-US" dirty="0">
              <a:solidFill>
                <a:schemeClr val="accent1">
                  <a:lumMod val="60000"/>
                  <a:lumOff val="40000"/>
                </a:schemeClr>
              </a:solidFill>
            </a:endParaRPr>
          </a:p>
          <a:p>
            <a:r>
              <a:rPr lang="en-US" dirty="0" err="1">
                <a:solidFill>
                  <a:schemeClr val="accent1">
                    <a:lumMod val="60000"/>
                    <a:lumOff val="40000"/>
                  </a:schemeClr>
                </a:solidFill>
              </a:rPr>
              <a:t>Hadoop</a:t>
            </a:r>
            <a:r>
              <a:rPr lang="en-US" dirty="0">
                <a:solidFill>
                  <a:schemeClr val="accent1">
                    <a:lumMod val="60000"/>
                    <a:lumOff val="40000"/>
                  </a:schemeClr>
                </a:solidFill>
              </a:rPr>
              <a:t> process</a:t>
            </a:r>
            <a:endParaRPr lang="en-US" dirty="0" smtClean="0">
              <a:solidFill>
                <a:schemeClr val="accent1">
                  <a:lumMod val="60000"/>
                  <a:lumOff val="40000"/>
                </a:schemeClr>
              </a:solidFill>
            </a:endParaRPr>
          </a:p>
          <a:p>
            <a:endParaRPr lang="en-US" dirty="0">
              <a:solidFill>
                <a:schemeClr val="accent1">
                  <a:lumMod val="60000"/>
                  <a:lumOff val="40000"/>
                </a:schemeClr>
              </a:solidFill>
            </a:endParaRPr>
          </a:p>
          <a:p>
            <a:r>
              <a:rPr lang="en-US" dirty="0" err="1" smtClean="0">
                <a:solidFill>
                  <a:schemeClr val="accent1">
                    <a:lumMod val="60000"/>
                    <a:lumOff val="40000"/>
                  </a:schemeClr>
                </a:solidFill>
              </a:rPr>
              <a:t>Hadoop</a:t>
            </a:r>
            <a:r>
              <a:rPr lang="en-US" dirty="0" smtClean="0">
                <a:solidFill>
                  <a:schemeClr val="accent1">
                    <a:lumMod val="60000"/>
                    <a:lumOff val="40000"/>
                  </a:schemeClr>
                </a:solidFill>
              </a:rPr>
              <a:t> clusters</a:t>
            </a:r>
          </a:p>
          <a:p>
            <a:endParaRPr lang="en-US" dirty="0"/>
          </a:p>
        </p:txBody>
      </p:sp>
      <p:pic>
        <p:nvPicPr>
          <p:cNvPr id="17410" name="Picture 2" descr="http://www.hyken.com/wp-content/uploads/big-datalittle-dat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5550"/>
            <a:ext cx="5587992" cy="685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72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 calcmode="lin" valueType="num">
                                      <p:cBhvr additive="base">
                                        <p:cTn id="7" dur="20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 calcmode="lin" valueType="num">
                                      <p:cBhvr additive="base">
                                        <p:cTn id="12" dur="2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3" dur="20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2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2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2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additive="base">
                                        <p:cTn id="32"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3"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7" presetClass="path" presetSubtype="0" accel="50000" decel="50000" fill="hold" nodeType="clickEffect">
                                  <p:stCondLst>
                                    <p:cond delay="0"/>
                                  </p:stCondLst>
                                  <p:childTnLst>
                                    <p:animMotion origin="layout" path="M 1.11111E-6 4.39306E-6 L 0.28038 0.04855 C 0.33854 0.05942 0.42639 0.06589 0.51753 0.06589 C 0.62222 0.06589 0.70555 0.05942 0.76406 0.04855 L 1.04444 4.39306E-6 " pathEditMode="relative" rAng="0" ptsTypes="FffFF">
                                      <p:cBhvr>
                                        <p:cTn id="37" dur="3000" fill="hold"/>
                                        <p:tgtEl>
                                          <p:spTgt spid="17410"/>
                                        </p:tgtEl>
                                        <p:attrNameLst>
                                          <p:attrName>ppt_x</p:attrName>
                                          <p:attrName>ppt_y</p:attrName>
                                        </p:attrNameLst>
                                      </p:cBhvr>
                                      <p:rCtr x="52222" y="32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Notes</a:t>
            </a:r>
            <a:endParaRPr lang="en-US" dirty="0"/>
          </a:p>
        </p:txBody>
      </p:sp>
      <p:sp>
        <p:nvSpPr>
          <p:cNvPr id="3" name="Content Placeholder 2"/>
          <p:cNvSpPr>
            <a:spLocks noGrp="1"/>
          </p:cNvSpPr>
          <p:nvPr>
            <p:ph idx="1"/>
          </p:nvPr>
        </p:nvSpPr>
        <p:spPr/>
        <p:txBody>
          <a:bodyPr/>
          <a:lstStyle/>
          <a:p>
            <a:r>
              <a:rPr lang="en-US" dirty="0" smtClean="0"/>
              <a:t>Big Data analytics cannot be run on traditional transactional servers (serially processed on fixed sized records)</a:t>
            </a:r>
          </a:p>
          <a:p>
            <a:r>
              <a:rPr lang="en-US" dirty="0" smtClean="0"/>
              <a:t>Need simultaneous and parallel processing of variable length records</a:t>
            </a:r>
          </a:p>
          <a:p>
            <a:pPr lvl="1"/>
            <a:r>
              <a:rPr lang="en-US" dirty="0" smtClean="0"/>
              <a:t>Specialized server clusters</a:t>
            </a:r>
          </a:p>
          <a:p>
            <a:pPr lvl="1"/>
            <a:r>
              <a:rPr lang="en-US" dirty="0" smtClean="0"/>
              <a:t>Most are automated, but still require specialized IT support</a:t>
            </a:r>
          </a:p>
          <a:p>
            <a:r>
              <a:rPr lang="en-US" dirty="0" smtClean="0"/>
              <a:t>Shift in Data Center flows and loads</a:t>
            </a:r>
          </a:p>
          <a:p>
            <a:pPr lvl="1"/>
            <a:r>
              <a:rPr lang="en-US" dirty="0" smtClean="0"/>
              <a:t>Both transactional and analytic need equal priority</a:t>
            </a:r>
            <a:endParaRPr lang="en-US" dirty="0"/>
          </a:p>
        </p:txBody>
      </p:sp>
    </p:spTree>
    <p:extLst>
      <p:ext uri="{BB962C8B-B14F-4D97-AF65-F5344CB8AC3E}">
        <p14:creationId xmlns:p14="http://schemas.microsoft.com/office/powerpoint/2010/main" val="424129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20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0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2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lstStyle/>
          <a:p>
            <a:r>
              <a:rPr lang="en-US" dirty="0" smtClean="0"/>
              <a:t>Data Federation</a:t>
            </a:r>
            <a:endParaRPr lang="en-US" dirty="0"/>
          </a:p>
        </p:txBody>
      </p:sp>
      <p:sp>
        <p:nvSpPr>
          <p:cNvPr id="3" name="Content Placeholder 2"/>
          <p:cNvSpPr>
            <a:spLocks noGrp="1"/>
          </p:cNvSpPr>
          <p:nvPr>
            <p:ph idx="1"/>
          </p:nvPr>
        </p:nvSpPr>
        <p:spPr>
          <a:xfrm>
            <a:off x="0" y="1143000"/>
            <a:ext cx="4572000" cy="5166360"/>
          </a:xfrm>
        </p:spPr>
        <p:txBody>
          <a:bodyPr>
            <a:normAutofit fontScale="92500" lnSpcReduction="20000"/>
          </a:bodyPr>
          <a:lstStyle/>
          <a:p>
            <a:r>
              <a:rPr lang="en-US" dirty="0" smtClean="0"/>
              <a:t>DBMS, mapping multiple autonomous database systems into a “virtual” database</a:t>
            </a:r>
          </a:p>
          <a:p>
            <a:r>
              <a:rPr lang="en-US" dirty="0" smtClean="0"/>
              <a:t>Uses data abstraction to provide uniform user interface into data from multiple locations</a:t>
            </a:r>
          </a:p>
          <a:p>
            <a:r>
              <a:rPr lang="en-US" dirty="0" smtClean="0"/>
              <a:t>Requires strict Master Data Management (DB can be heterogeneous, data cannot or requires one to one schema mapping)</a:t>
            </a:r>
            <a:endParaRPr lang="en-US" dirty="0"/>
          </a:p>
        </p:txBody>
      </p:sp>
      <p:pic>
        <p:nvPicPr>
          <p:cNvPr id="19458" name="Picture 2" descr="http://res.sys-con.com/story/nov09/1201009/Composite%20Part%201%20Figure%2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143000"/>
            <a:ext cx="4495800"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88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Virtualization</a:t>
            </a:r>
            <a:endParaRPr lang="en-US" dirty="0"/>
          </a:p>
        </p:txBody>
      </p:sp>
      <p:sp>
        <p:nvSpPr>
          <p:cNvPr id="3" name="Content Placeholder 2"/>
          <p:cNvSpPr>
            <a:spLocks noGrp="1"/>
          </p:cNvSpPr>
          <p:nvPr>
            <p:ph idx="1"/>
          </p:nvPr>
        </p:nvSpPr>
        <p:spPr>
          <a:xfrm>
            <a:off x="228600" y="1143000"/>
            <a:ext cx="4191000" cy="5562600"/>
          </a:xfrm>
        </p:spPr>
        <p:txBody>
          <a:bodyPr>
            <a:normAutofit fontScale="92500"/>
          </a:bodyPr>
          <a:lstStyle/>
          <a:p>
            <a:r>
              <a:rPr lang="en-US" dirty="0" smtClean="0"/>
              <a:t>Allows for the retrieval and manipulation of data without needing the technical details about the data (like </a:t>
            </a:r>
            <a:r>
              <a:rPr lang="en-US" dirty="0" err="1" smtClean="0"/>
              <a:t>api</a:t>
            </a:r>
            <a:r>
              <a:rPr lang="en-US" dirty="0" smtClean="0"/>
              <a:t>, format, location)</a:t>
            </a:r>
          </a:p>
          <a:p>
            <a:r>
              <a:rPr lang="en-US" dirty="0" smtClean="0"/>
              <a:t>Data remains in place</a:t>
            </a:r>
          </a:p>
          <a:p>
            <a:r>
              <a:rPr lang="en-US" dirty="0" smtClean="0"/>
              <a:t>Reduces data errors, duplications</a:t>
            </a:r>
          </a:p>
          <a:p>
            <a:r>
              <a:rPr lang="en-US" dirty="0" smtClean="0"/>
              <a:t>Does not require a single data model</a:t>
            </a:r>
          </a:p>
          <a:p>
            <a:r>
              <a:rPr lang="en-US" dirty="0" smtClean="0"/>
              <a:t>Supports data updates to source system.</a:t>
            </a:r>
            <a:endParaRPr lang="en-US" dirty="0"/>
          </a:p>
        </p:txBody>
      </p:sp>
      <p:pic>
        <p:nvPicPr>
          <p:cNvPr id="18434" name="Picture 2" descr="http://res.sys-con.com/story/may11/1849158/data%20virt%20image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300" y="1143000"/>
            <a:ext cx="44577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26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3" y="229423"/>
            <a:ext cx="7284358" cy="5902876"/>
          </a:xfrm>
        </p:spPr>
        <p:txBody>
          <a:bodyPr>
            <a:noAutofit/>
          </a:bodyPr>
          <a:lstStyle/>
          <a:p>
            <a:r>
              <a:rPr lang="en-US" sz="2800" i="1" dirty="0" smtClean="0">
                <a:latin typeface="ITC Galliard LT Roman"/>
                <a:cs typeface="ITC Galliard LT Roman"/>
              </a:rPr>
              <a:t>“Big </a:t>
            </a:r>
            <a:r>
              <a:rPr lang="en-US" sz="2800" i="1" dirty="0">
                <a:latin typeface="ITC Galliard LT Roman"/>
                <a:cs typeface="ITC Galliard LT Roman"/>
              </a:rPr>
              <a:t>Data is the </a:t>
            </a:r>
            <a:r>
              <a:rPr lang="en-US" sz="2800" i="1" dirty="0" smtClean="0">
                <a:latin typeface="ITC Galliard LT Roman"/>
                <a:cs typeface="ITC Galliard LT Roman"/>
              </a:rPr>
              <a:t>frontier S </a:t>
            </a:r>
            <a:r>
              <a:rPr lang="en-US" sz="2800" i="1" dirty="0">
                <a:latin typeface="ITC Galliard LT Roman"/>
                <a:cs typeface="ITC Galliard LT Roman"/>
              </a:rPr>
              <a:t>of a firm's ability to store, process, and access </a:t>
            </a:r>
            <a:r>
              <a:rPr lang="en-US" sz="2800" i="1" dirty="0" smtClean="0">
                <a:latin typeface="ITC Galliard LT Roman"/>
                <a:cs typeface="ITC Galliard LT Roman"/>
              </a:rPr>
              <a:t>all </a:t>
            </a:r>
            <a:r>
              <a:rPr lang="en-US" sz="2800" i="1" dirty="0">
                <a:latin typeface="ITC Galliard LT Roman"/>
                <a:cs typeface="ITC Galliard LT Roman"/>
              </a:rPr>
              <a:t>the data it needs to operate effectively, make decisions, reduce risks, and serve </a:t>
            </a:r>
            <a:r>
              <a:rPr lang="en-US" sz="2800" i="1" dirty="0" smtClean="0">
                <a:latin typeface="ITC Galliard LT Roman"/>
                <a:cs typeface="ITC Galliard LT Roman"/>
              </a:rPr>
              <a:t>customers.”</a:t>
            </a:r>
            <a:endParaRPr lang="en-US" sz="2800" i="1" dirty="0">
              <a:solidFill>
                <a:srgbClr val="DBD6C8"/>
              </a:solidFill>
              <a:latin typeface="ITC Galliard LT Roman"/>
              <a:cs typeface="ITC Galliard LT Roman"/>
            </a:endParaRPr>
          </a:p>
        </p:txBody>
      </p:sp>
      <p:sp>
        <p:nvSpPr>
          <p:cNvPr id="3" name="Rectangle 2"/>
          <p:cNvSpPr/>
          <p:nvPr/>
        </p:nvSpPr>
        <p:spPr>
          <a:xfrm>
            <a:off x="3048000" y="1088571"/>
            <a:ext cx="1933222" cy="369332"/>
          </a:xfrm>
          <a:prstGeom prst="rect">
            <a:avLst/>
          </a:prstGeom>
        </p:spPr>
        <p:txBody>
          <a:bodyPr wrap="none">
            <a:spAutoFit/>
          </a:bodyPr>
          <a:lstStyle/>
          <a:p>
            <a:pPr algn="r" defTabSz="457200"/>
            <a:r>
              <a:rPr lang="en-US" b="1" dirty="0" smtClean="0">
                <a:solidFill>
                  <a:srgbClr val="DBD6C8"/>
                </a:solidFill>
                <a:latin typeface="Avenir Light"/>
                <a:cs typeface="Adobe Caslon Pro"/>
              </a:rPr>
              <a:t>Forrester SAYS</a:t>
            </a:r>
            <a:endParaRPr lang="en-US" b="1" dirty="0">
              <a:solidFill>
                <a:prstClr val="white"/>
              </a:solidFill>
            </a:endParaRPr>
          </a:p>
        </p:txBody>
      </p:sp>
    </p:spTree>
    <p:extLst>
      <p:ext uri="{BB962C8B-B14F-4D97-AF65-F5344CB8AC3E}">
        <p14:creationId xmlns:p14="http://schemas.microsoft.com/office/powerpoint/2010/main" val="4292309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r>
              <a:rPr lang="en-US" sz="3600" dirty="0" smtClean="0"/>
              <a:t>What describes Big Data in Organizations today?</a:t>
            </a:r>
            <a:endParaRPr lang="en-US" sz="36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1672"/>
            <a:ext cx="9231910" cy="5089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2400" y="6477009"/>
            <a:ext cx="6400800" cy="276999"/>
          </a:xfrm>
          <a:prstGeom prst="rect">
            <a:avLst/>
          </a:prstGeom>
          <a:noFill/>
        </p:spPr>
        <p:txBody>
          <a:bodyPr wrap="square" rtlCol="0">
            <a:spAutoFit/>
          </a:bodyPr>
          <a:lstStyle/>
          <a:p>
            <a:r>
              <a:rPr lang="en-US" sz="1200" dirty="0" smtClean="0"/>
              <a:t>* From Gartner, Big Data Challenges for IT Infrastructure Team</a:t>
            </a:r>
            <a:r>
              <a:rPr lang="en-US" sz="1200" dirty="0" smtClean="0"/>
              <a:t>,</a:t>
            </a:r>
            <a:endParaRPr lang="en-US" sz="1200" dirty="0"/>
          </a:p>
        </p:txBody>
      </p:sp>
    </p:spTree>
    <p:extLst>
      <p:ext uri="{BB962C8B-B14F-4D97-AF65-F5344CB8AC3E}">
        <p14:creationId xmlns:p14="http://schemas.microsoft.com/office/powerpoint/2010/main" val="1068033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Autofit/>
          </a:bodyPr>
          <a:lstStyle/>
          <a:p>
            <a:r>
              <a:rPr lang="en-US" sz="3600" dirty="0" smtClean="0"/>
              <a:t>What Technologies are being Deployed?</a:t>
            </a:r>
            <a:endParaRPr lang="en-US" sz="3600" dirty="0"/>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7162"/>
            <a:ext cx="9144000" cy="550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4873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&amp; Warehouse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8" y="1854174"/>
            <a:ext cx="9052112" cy="4318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39036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accent1">
                    <a:lumMod val="40000"/>
                    <a:lumOff val="60000"/>
                  </a:schemeClr>
                </a:solidFill>
              </a:rPr>
              <a:t>“CIOs </a:t>
            </a:r>
            <a:r>
              <a:rPr lang="en-US" dirty="0">
                <a:solidFill>
                  <a:schemeClr val="accent1">
                    <a:lumMod val="40000"/>
                    <a:lumOff val="60000"/>
                  </a:schemeClr>
                </a:solidFill>
              </a:rPr>
              <a:t>and Hiring Managers Must Ensure That the Budget and Training Are in Place </a:t>
            </a:r>
            <a:r>
              <a:rPr lang="en-US" dirty="0" smtClean="0">
                <a:solidFill>
                  <a:schemeClr val="accent1">
                    <a:lumMod val="40000"/>
                    <a:lumOff val="60000"/>
                  </a:schemeClr>
                </a:solidFill>
              </a:rPr>
              <a:t>to Satisfy </a:t>
            </a:r>
            <a:r>
              <a:rPr lang="en-US" dirty="0">
                <a:solidFill>
                  <a:schemeClr val="accent1">
                    <a:lumMod val="40000"/>
                    <a:lumOff val="60000"/>
                  </a:schemeClr>
                </a:solidFill>
              </a:rPr>
              <a:t>the Demand for Experienced IT Personnel. Without Skilled People, Big </a:t>
            </a:r>
            <a:r>
              <a:rPr lang="en-US" dirty="0" smtClean="0">
                <a:solidFill>
                  <a:schemeClr val="accent1">
                    <a:lumMod val="40000"/>
                    <a:lumOff val="60000"/>
                  </a:schemeClr>
                </a:solidFill>
              </a:rPr>
              <a:t>Data Projects </a:t>
            </a:r>
            <a:r>
              <a:rPr lang="en-US" dirty="0">
                <a:solidFill>
                  <a:schemeClr val="accent1">
                    <a:lumMod val="40000"/>
                    <a:lumOff val="60000"/>
                  </a:schemeClr>
                </a:solidFill>
              </a:rPr>
              <a:t>Will Churn Data, but Will Lack </a:t>
            </a:r>
            <a:r>
              <a:rPr lang="en-US" dirty="0" smtClean="0">
                <a:solidFill>
                  <a:schemeClr val="accent1">
                    <a:lumMod val="40000"/>
                    <a:lumOff val="60000"/>
                  </a:schemeClr>
                </a:solidFill>
              </a:rPr>
              <a:t>Intelligence”</a:t>
            </a:r>
            <a:endParaRPr lang="en-US" dirty="0">
              <a:solidFill>
                <a:schemeClr val="accent1">
                  <a:lumMod val="40000"/>
                  <a:lumOff val="60000"/>
                </a:schemeClr>
              </a:solidFill>
            </a:endParaRPr>
          </a:p>
        </p:txBody>
      </p:sp>
      <p:sp>
        <p:nvSpPr>
          <p:cNvPr id="4" name="TextBox 3"/>
          <p:cNvSpPr txBox="1"/>
          <p:nvPr/>
        </p:nvSpPr>
        <p:spPr>
          <a:xfrm>
            <a:off x="152400" y="6477009"/>
            <a:ext cx="6400800" cy="276999"/>
          </a:xfrm>
          <a:prstGeom prst="rect">
            <a:avLst/>
          </a:prstGeom>
          <a:noFill/>
        </p:spPr>
        <p:txBody>
          <a:bodyPr wrap="square" rtlCol="0">
            <a:spAutoFit/>
          </a:bodyPr>
          <a:lstStyle/>
          <a:p>
            <a:r>
              <a:rPr lang="en-US" sz="1200" dirty="0" smtClean="0"/>
              <a:t>* From Gartner, “Big Data Challenges for IT Infrastructure Team</a:t>
            </a:r>
            <a:r>
              <a:rPr lang="en-US" sz="1200" dirty="0" smtClean="0"/>
              <a:t>,”</a:t>
            </a:r>
            <a:endParaRPr lang="en-US" sz="1200" dirty="0"/>
          </a:p>
        </p:txBody>
      </p:sp>
    </p:spTree>
    <p:extLst>
      <p:ext uri="{BB962C8B-B14F-4D97-AF65-F5344CB8AC3E}">
        <p14:creationId xmlns:p14="http://schemas.microsoft.com/office/powerpoint/2010/main" val="33839587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625" y="1385"/>
            <a:ext cx="9127375" cy="6856615"/>
          </a:xfrm>
          <a:prstGeom prst="rect">
            <a:avLst/>
          </a:prstGeom>
          <a:solidFill>
            <a:srgbClr val="1C1C1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238126" y="229424"/>
            <a:ext cx="8372474" cy="1904176"/>
          </a:xfrm>
        </p:spPr>
        <p:txBody>
          <a:bodyPr>
            <a:noAutofit/>
          </a:bodyPr>
          <a:lstStyle/>
          <a:p>
            <a:r>
              <a:rPr lang="en-US" sz="3600" dirty="0" smtClean="0">
                <a:solidFill>
                  <a:schemeClr val="accent1">
                    <a:lumMod val="60000"/>
                    <a:lumOff val="40000"/>
                  </a:schemeClr>
                </a:solidFill>
                <a:cs typeface="Wide Latin"/>
              </a:rPr>
              <a:t>This all leads to…..</a:t>
            </a:r>
            <a:br>
              <a:rPr lang="en-US" sz="3600" dirty="0" smtClean="0">
                <a:solidFill>
                  <a:schemeClr val="accent1">
                    <a:lumMod val="60000"/>
                    <a:lumOff val="40000"/>
                  </a:schemeClr>
                </a:solidFill>
                <a:cs typeface="Wide Latin"/>
              </a:rPr>
            </a:br>
            <a:r>
              <a:rPr lang="en-US" sz="8800" dirty="0" smtClean="0">
                <a:solidFill>
                  <a:schemeClr val="accent1">
                    <a:lumMod val="60000"/>
                    <a:lumOff val="40000"/>
                  </a:schemeClr>
                </a:solidFill>
                <a:cs typeface="Wide Latin"/>
              </a:rPr>
              <a:t>SMART</a:t>
            </a:r>
            <a:r>
              <a:rPr lang="en-US" sz="4000" dirty="0" smtClean="0">
                <a:solidFill>
                  <a:schemeClr val="accent1">
                    <a:lumMod val="60000"/>
                    <a:lumOff val="40000"/>
                  </a:schemeClr>
                </a:solidFill>
                <a:cs typeface="Wide Latin"/>
              </a:rPr>
              <a:t> </a:t>
            </a:r>
            <a:r>
              <a:rPr lang="en-US" sz="5400" dirty="0" smtClean="0">
                <a:solidFill>
                  <a:schemeClr val="accent1">
                    <a:lumMod val="60000"/>
                    <a:lumOff val="40000"/>
                  </a:schemeClr>
                </a:solidFill>
                <a:cs typeface="Wide Latin"/>
              </a:rPr>
              <a:t>DATA</a:t>
            </a:r>
            <a:endParaRPr lang="en-US" sz="4000" dirty="0">
              <a:solidFill>
                <a:schemeClr val="accent1">
                  <a:lumMod val="60000"/>
                  <a:lumOff val="40000"/>
                </a:schemeClr>
              </a:solidFill>
              <a:cs typeface="Wide Latin"/>
            </a:endParaRPr>
          </a:p>
        </p:txBody>
      </p:sp>
      <p:pic>
        <p:nvPicPr>
          <p:cNvPr id="12290" name="Picture 2" descr="http://doubleclix.files.wordpress.com/2011/03/smartdata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 y="1981200"/>
            <a:ext cx="9127375" cy="4842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994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776"/>
            <a:ext cx="7696200" cy="66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6919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smtClean="0"/>
              <a:t>What is Business Intelligence</a:t>
            </a:r>
            <a:endParaRPr lang="en-US" sz="5400" dirty="0"/>
          </a:p>
        </p:txBody>
      </p:sp>
      <p:sp>
        <p:nvSpPr>
          <p:cNvPr id="3" name="Content Placeholder 2"/>
          <p:cNvSpPr>
            <a:spLocks noGrp="1"/>
          </p:cNvSpPr>
          <p:nvPr>
            <p:ph idx="1"/>
          </p:nvPr>
        </p:nvSpPr>
        <p:spPr/>
        <p:txBody>
          <a:bodyPr>
            <a:normAutofit/>
          </a:bodyPr>
          <a:lstStyle/>
          <a:p>
            <a:r>
              <a:rPr lang="en-US" dirty="0" smtClean="0">
                <a:solidFill>
                  <a:schemeClr val="accent1">
                    <a:lumMod val="40000"/>
                    <a:lumOff val="60000"/>
                  </a:schemeClr>
                </a:solidFill>
              </a:rPr>
              <a:t>Umbrella term</a:t>
            </a:r>
          </a:p>
          <a:p>
            <a:pPr lvl="1"/>
            <a:r>
              <a:rPr lang="en-US" dirty="0" smtClean="0">
                <a:solidFill>
                  <a:schemeClr val="accent1">
                    <a:lumMod val="40000"/>
                    <a:lumOff val="60000"/>
                  </a:schemeClr>
                </a:solidFill>
              </a:rPr>
              <a:t>Software used to analyze organizations raw data</a:t>
            </a:r>
          </a:p>
          <a:p>
            <a:pPr lvl="1"/>
            <a:r>
              <a:rPr lang="en-US" dirty="0" smtClean="0">
                <a:solidFill>
                  <a:schemeClr val="accent1">
                    <a:lumMod val="40000"/>
                    <a:lumOff val="60000"/>
                  </a:schemeClr>
                </a:solidFill>
              </a:rPr>
              <a:t>Discipline made up of related activities</a:t>
            </a:r>
          </a:p>
          <a:p>
            <a:pPr lvl="2"/>
            <a:r>
              <a:rPr lang="en-US" dirty="0" smtClean="0">
                <a:solidFill>
                  <a:schemeClr val="accent1">
                    <a:lumMod val="40000"/>
                    <a:lumOff val="60000"/>
                  </a:schemeClr>
                </a:solidFill>
              </a:rPr>
              <a:t>Data mining, online analytical processing, querying, and reporting</a:t>
            </a:r>
          </a:p>
          <a:p>
            <a:r>
              <a:rPr lang="en-US" dirty="0" smtClean="0">
                <a:solidFill>
                  <a:schemeClr val="accent1">
                    <a:lumMod val="40000"/>
                    <a:lumOff val="60000"/>
                  </a:schemeClr>
                </a:solidFill>
              </a:rPr>
              <a:t>Used to improve decision making, cut costs</a:t>
            </a:r>
          </a:p>
          <a:p>
            <a:pPr lvl="1"/>
            <a:r>
              <a:rPr lang="en-US" dirty="0" smtClean="0">
                <a:solidFill>
                  <a:schemeClr val="accent1">
                    <a:lumMod val="40000"/>
                    <a:lumOff val="60000"/>
                  </a:schemeClr>
                </a:solidFill>
              </a:rPr>
              <a:t>Id new business opportunities</a:t>
            </a:r>
          </a:p>
          <a:p>
            <a:pPr lvl="1"/>
            <a:r>
              <a:rPr lang="en-US" dirty="0" smtClean="0">
                <a:solidFill>
                  <a:schemeClr val="accent1">
                    <a:lumMod val="40000"/>
                    <a:lumOff val="60000"/>
                  </a:schemeClr>
                </a:solidFill>
              </a:rPr>
              <a:t>Used by business without IT intervention</a:t>
            </a:r>
          </a:p>
          <a:p>
            <a:r>
              <a:rPr lang="en-US" dirty="0" smtClean="0">
                <a:solidFill>
                  <a:schemeClr val="accent1">
                    <a:lumMod val="40000"/>
                    <a:lumOff val="60000"/>
                  </a:schemeClr>
                </a:solidFill>
              </a:rPr>
              <a:t>Analytics is a subset of BI (or maybe the umbrella?)</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145560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Intelligence</a:t>
            </a:r>
            <a:endParaRPr lang="en-US" dirty="0"/>
          </a:p>
        </p:txBody>
      </p:sp>
      <p:sp>
        <p:nvSpPr>
          <p:cNvPr id="3" name="Content Placeholder 2"/>
          <p:cNvSpPr>
            <a:spLocks noGrp="1"/>
          </p:cNvSpPr>
          <p:nvPr>
            <p:ph idx="1"/>
          </p:nvPr>
        </p:nvSpPr>
        <p:spPr/>
        <p:txBody>
          <a:bodyPr/>
          <a:lstStyle/>
          <a:p>
            <a:endParaRPr lang="en-US"/>
          </a:p>
        </p:txBody>
      </p:sp>
      <p:pic>
        <p:nvPicPr>
          <p:cNvPr id="20482" name="Picture 2" descr="http://cdn.business2community.com/wp-content/uploads/2014/02/BI-infographic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6339"/>
            <a:ext cx="9144000" cy="561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1259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http://performanagement.files.wordpress.com/2009/04/mind-ma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199"/>
            <a:ext cx="9144000" cy="6839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54762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8839200" cy="6665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3556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3" y="229423"/>
            <a:ext cx="7284358" cy="5902876"/>
          </a:xfrm>
        </p:spPr>
        <p:txBody>
          <a:bodyPr>
            <a:noAutofit/>
          </a:bodyPr>
          <a:lstStyle/>
          <a:p>
            <a:r>
              <a:rPr lang="en-US" sz="2800" i="1" dirty="0" smtClean="0">
                <a:solidFill>
                  <a:schemeClr val="tx1">
                    <a:lumMod val="50000"/>
                  </a:schemeClr>
                </a:solidFill>
                <a:latin typeface="ITC Galliard LT Roman"/>
                <a:cs typeface="ITC Galliard LT Roman"/>
              </a:rPr>
              <a:t>“Big </a:t>
            </a:r>
            <a:r>
              <a:rPr lang="en-US" sz="2800" i="1" dirty="0">
                <a:solidFill>
                  <a:schemeClr val="tx1">
                    <a:lumMod val="50000"/>
                  </a:schemeClr>
                </a:solidFill>
                <a:latin typeface="ITC Galliard LT Roman"/>
                <a:cs typeface="ITC Galliard LT Roman"/>
              </a:rPr>
              <a:t>Data is the frontier of a firm's ability to store, process, and access </a:t>
            </a:r>
            <a:r>
              <a:rPr lang="en-US" sz="2800" i="1" dirty="0" smtClean="0">
                <a:solidFill>
                  <a:schemeClr val="tx1">
                    <a:lumMod val="50000"/>
                  </a:schemeClr>
                </a:solidFill>
                <a:latin typeface="ITC Galliard LT Roman"/>
                <a:cs typeface="ITC Galliard LT Roman"/>
              </a:rPr>
              <a:t>all </a:t>
            </a:r>
            <a:r>
              <a:rPr lang="en-US" sz="2800" i="1" dirty="0">
                <a:solidFill>
                  <a:schemeClr val="tx1">
                    <a:lumMod val="50000"/>
                  </a:schemeClr>
                </a:solidFill>
                <a:latin typeface="ITC Galliard LT Roman"/>
                <a:cs typeface="ITC Galliard LT Roman"/>
              </a:rPr>
              <a:t>the data it needs to operate effectively, make decisions, reduce risks, and serve </a:t>
            </a:r>
            <a:r>
              <a:rPr lang="en-US" sz="2800" i="1" dirty="0" smtClean="0">
                <a:solidFill>
                  <a:schemeClr val="tx1">
                    <a:lumMod val="50000"/>
                  </a:schemeClr>
                </a:solidFill>
                <a:latin typeface="ITC Galliard LT Roman"/>
                <a:cs typeface="ITC Galliard LT Roman"/>
              </a:rPr>
              <a:t>customers.”</a:t>
            </a:r>
            <a:endParaRPr lang="en-US" sz="2800" i="1" dirty="0">
              <a:solidFill>
                <a:schemeClr val="tx1">
                  <a:lumMod val="50000"/>
                </a:schemeClr>
              </a:solidFill>
              <a:latin typeface="ITC Galliard LT Roman"/>
              <a:cs typeface="ITC Galliard LT Roman"/>
            </a:endParaRPr>
          </a:p>
        </p:txBody>
      </p:sp>
      <p:sp>
        <p:nvSpPr>
          <p:cNvPr id="3" name="Rectangle 2"/>
          <p:cNvSpPr/>
          <p:nvPr/>
        </p:nvSpPr>
        <p:spPr>
          <a:xfrm>
            <a:off x="6682013" y="4768985"/>
            <a:ext cx="1338828" cy="369332"/>
          </a:xfrm>
          <a:prstGeom prst="rect">
            <a:avLst/>
          </a:prstGeom>
        </p:spPr>
        <p:txBody>
          <a:bodyPr wrap="none">
            <a:spAutoFit/>
          </a:bodyPr>
          <a:lstStyle/>
          <a:p>
            <a:pPr algn="r" defTabSz="457200"/>
            <a:r>
              <a:rPr lang="en-US" dirty="0" smtClean="0">
                <a:solidFill>
                  <a:prstClr val="black">
                    <a:lumMod val="50000"/>
                    <a:lumOff val="50000"/>
                  </a:prstClr>
                </a:solidFill>
                <a:latin typeface="Avenir Light"/>
                <a:cs typeface="Adobe Caslon Pro"/>
              </a:rPr>
              <a:t>-- Forrester</a:t>
            </a:r>
            <a:endParaRPr lang="en-US" dirty="0">
              <a:solidFill>
                <a:prstClr val="black">
                  <a:lumMod val="50000"/>
                  <a:lumOff val="50000"/>
                </a:prstClr>
              </a:solidFill>
            </a:endParaRPr>
          </a:p>
        </p:txBody>
      </p:sp>
      <p:sp>
        <p:nvSpPr>
          <p:cNvPr id="7" name="TextBox 6"/>
          <p:cNvSpPr txBox="1"/>
          <p:nvPr/>
        </p:nvSpPr>
        <p:spPr>
          <a:xfrm rot="2071001">
            <a:off x="1889509" y="2504711"/>
            <a:ext cx="5820949" cy="1569660"/>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defTabSz="457200"/>
            <a:r>
              <a:rPr lang="en-US" sz="9600" b="1" spc="150" dirty="0" smtClean="0">
                <a:ln w="11430"/>
                <a:effectLst>
                  <a:outerShdw blurRad="25400" algn="tl" rotWithShape="0">
                    <a:srgbClr val="000000">
                      <a:alpha val="43000"/>
                    </a:srgbClr>
                  </a:outerShdw>
                </a:effectLst>
                <a:latin typeface="Stencil"/>
              </a:rPr>
              <a:t>Boring!</a:t>
            </a:r>
            <a:endParaRPr lang="en-US" sz="9600" b="1" spc="150" dirty="0">
              <a:ln w="11430"/>
              <a:effectLst>
                <a:outerShdw blurRad="25400" algn="tl" rotWithShape="0">
                  <a:srgbClr val="000000">
                    <a:alpha val="43000"/>
                  </a:srgbClr>
                </a:outerShdw>
              </a:effectLst>
              <a:latin typeface="Stencil"/>
            </a:endParaRPr>
          </a:p>
        </p:txBody>
      </p:sp>
    </p:spTree>
    <p:extLst>
      <p:ext uri="{BB962C8B-B14F-4D97-AF65-F5344CB8AC3E}">
        <p14:creationId xmlns:p14="http://schemas.microsoft.com/office/powerpoint/2010/main" val="2301450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sources</a:t>
            </a:r>
            <a:endParaRPr lang="en-US" dirty="0"/>
          </a:p>
        </p:txBody>
      </p:sp>
      <p:sp>
        <p:nvSpPr>
          <p:cNvPr id="5" name="Content Placeholder 4"/>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4" y="1143000"/>
            <a:ext cx="9172074" cy="606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69278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7" y="457200"/>
            <a:ext cx="9075865"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59466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p:txBody>
          <a:bodyPr>
            <a:noAutofit/>
          </a:bodyPr>
          <a:lstStyle/>
          <a:p>
            <a:r>
              <a:rPr lang="en-US" sz="3200" dirty="0" smtClean="0">
                <a:solidFill>
                  <a:schemeClr val="accent1">
                    <a:lumMod val="40000"/>
                    <a:lumOff val="60000"/>
                  </a:schemeClr>
                </a:solidFill>
              </a:rPr>
              <a:t>User resistance</a:t>
            </a:r>
          </a:p>
          <a:p>
            <a:r>
              <a:rPr lang="en-US" sz="3200" dirty="0" smtClean="0">
                <a:solidFill>
                  <a:schemeClr val="accent1">
                    <a:lumMod val="40000"/>
                    <a:lumOff val="60000"/>
                  </a:schemeClr>
                </a:solidFill>
              </a:rPr>
              <a:t>Poor data quality (too much irrelevant stuff)</a:t>
            </a:r>
          </a:p>
          <a:p>
            <a:pPr lvl="1"/>
            <a:r>
              <a:rPr lang="en-US" sz="2800" dirty="0" smtClean="0">
                <a:solidFill>
                  <a:schemeClr val="accent1">
                    <a:lumMod val="40000"/>
                    <a:lumOff val="60000"/>
                  </a:schemeClr>
                </a:solidFill>
              </a:rPr>
              <a:t>This one is critical</a:t>
            </a:r>
          </a:p>
          <a:p>
            <a:r>
              <a:rPr lang="en-US" sz="3200" dirty="0" smtClean="0">
                <a:solidFill>
                  <a:schemeClr val="accent1">
                    <a:lumMod val="40000"/>
                    <a:lumOff val="60000"/>
                  </a:schemeClr>
                </a:solidFill>
              </a:rPr>
              <a:t>BI tools</a:t>
            </a:r>
          </a:p>
          <a:p>
            <a:pPr lvl="1"/>
            <a:r>
              <a:rPr lang="en-US" sz="2800" dirty="0" smtClean="0">
                <a:solidFill>
                  <a:schemeClr val="accent1">
                    <a:lumMod val="40000"/>
                    <a:lumOff val="60000"/>
                  </a:schemeClr>
                </a:solidFill>
              </a:rPr>
              <a:t>They are easier and more scalable than they used to be, don’t confuse BI with BA</a:t>
            </a:r>
          </a:p>
          <a:p>
            <a:r>
              <a:rPr lang="en-US" sz="3200" dirty="0" smtClean="0">
                <a:solidFill>
                  <a:schemeClr val="accent1">
                    <a:lumMod val="40000"/>
                    <a:lumOff val="60000"/>
                  </a:schemeClr>
                </a:solidFill>
              </a:rPr>
              <a:t>Understand Business Processes before you use analysis to change them</a:t>
            </a:r>
            <a:endParaRPr lang="en-US" sz="3200" dirty="0">
              <a:solidFill>
                <a:schemeClr val="accent1">
                  <a:lumMod val="40000"/>
                  <a:lumOff val="60000"/>
                </a:schemeClr>
              </a:solidFill>
            </a:endParaRPr>
          </a:p>
        </p:txBody>
      </p:sp>
    </p:spTree>
    <p:extLst>
      <p:ext uri="{BB962C8B-B14F-4D97-AF65-F5344CB8AC3E}">
        <p14:creationId xmlns:p14="http://schemas.microsoft.com/office/powerpoint/2010/main" val="244852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What is Business Analytics?</a:t>
            </a:r>
            <a:endParaRPr lang="en-US" sz="4800" dirty="0"/>
          </a:p>
        </p:txBody>
      </p:sp>
      <p:sp>
        <p:nvSpPr>
          <p:cNvPr id="3" name="Content Placeholder 2"/>
          <p:cNvSpPr>
            <a:spLocks noGrp="1"/>
          </p:cNvSpPr>
          <p:nvPr>
            <p:ph idx="1"/>
          </p:nvPr>
        </p:nvSpPr>
        <p:spPr>
          <a:xfrm>
            <a:off x="228600" y="1447800"/>
            <a:ext cx="8229600" cy="4709160"/>
          </a:xfrm>
        </p:spPr>
        <p:txBody>
          <a:bodyPr/>
          <a:lstStyle/>
          <a:p>
            <a:r>
              <a:rPr lang="en-US" dirty="0" smtClean="0">
                <a:solidFill>
                  <a:schemeClr val="accent1">
                    <a:lumMod val="40000"/>
                    <a:lumOff val="60000"/>
                  </a:schemeClr>
                </a:solidFill>
              </a:rPr>
              <a:t>Defined by Gartner as “the applications, infrastructures, tools and best practices that enable access to and analysis of information to improve and optimize decisions and performance. Specifically includes BI platforms, corporate performance management suites, analytical applications and performance management, among other elements of BI.”</a:t>
            </a:r>
            <a:endParaRPr lang="en-US" dirty="0">
              <a:solidFill>
                <a:schemeClr val="accent1">
                  <a:lumMod val="40000"/>
                  <a:lumOff val="60000"/>
                </a:schemeClr>
              </a:solidFill>
            </a:endParaRPr>
          </a:p>
        </p:txBody>
      </p:sp>
      <p:pic>
        <p:nvPicPr>
          <p:cNvPr id="21506" name="Picture 2" descr="http://admin.realcomm.com/filecabinet/Image/000000/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0" y="4658727"/>
            <a:ext cx="2381250" cy="221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5865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www.renolan.com/sites/default/files/business_analyt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34" y="58793"/>
            <a:ext cx="7459766" cy="6799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0688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smtClean="0"/>
              <a:t>Business Analytics</a:t>
            </a:r>
            <a:endParaRPr lang="en-US" dirty="0"/>
          </a:p>
        </p:txBody>
      </p:sp>
      <p:sp>
        <p:nvSpPr>
          <p:cNvPr id="3" name="Content Placeholder 2"/>
          <p:cNvSpPr>
            <a:spLocks noGrp="1"/>
          </p:cNvSpPr>
          <p:nvPr>
            <p:ph idx="1"/>
          </p:nvPr>
        </p:nvSpPr>
        <p:spPr>
          <a:xfrm>
            <a:off x="-1" y="914400"/>
            <a:ext cx="8867775" cy="2209800"/>
          </a:xfrm>
        </p:spPr>
        <p:txBody>
          <a:bodyPr>
            <a:normAutofit fontScale="85000" lnSpcReduction="20000"/>
          </a:bodyPr>
          <a:lstStyle/>
          <a:p>
            <a:r>
              <a:rPr lang="en-US" dirty="0" smtClean="0"/>
              <a:t>Data doesn’t need to be squeaky clean</a:t>
            </a:r>
          </a:p>
          <a:p>
            <a:r>
              <a:rPr lang="en-US" dirty="0" smtClean="0"/>
              <a:t>Requires more varied data sets (so a federal approach to data across the organization is required)</a:t>
            </a:r>
          </a:p>
          <a:p>
            <a:r>
              <a:rPr lang="en-US" dirty="0" smtClean="0"/>
              <a:t>Uses both structured and unstructured data sources</a:t>
            </a:r>
          </a:p>
          <a:p>
            <a:r>
              <a:rPr lang="en-US" dirty="0" smtClean="0"/>
              <a:t>Not a product </a:t>
            </a:r>
            <a:r>
              <a:rPr lang="en-US" dirty="0"/>
              <a:t>(not a project either) but </a:t>
            </a:r>
            <a:r>
              <a:rPr lang="en-US" dirty="0" smtClean="0"/>
              <a:t>a long-term program</a:t>
            </a:r>
            <a:endParaRPr lang="en-US" dirty="0"/>
          </a:p>
        </p:txBody>
      </p:sp>
      <p:pic>
        <p:nvPicPr>
          <p:cNvPr id="22530" name="Picture 2" descr="http://ibagroupit.com/upload/business_analytics_solution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24200"/>
            <a:ext cx="88677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67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3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 Analytics 1.0</a:t>
            </a:r>
            <a:endParaRPr lang="en-US" dirty="0"/>
          </a:p>
        </p:txBody>
      </p:sp>
      <p:sp>
        <p:nvSpPr>
          <p:cNvPr id="3" name="Content Placeholder 2"/>
          <p:cNvSpPr>
            <a:spLocks noGrp="1"/>
          </p:cNvSpPr>
          <p:nvPr>
            <p:ph idx="1"/>
          </p:nvPr>
        </p:nvSpPr>
        <p:spPr/>
        <p:txBody>
          <a:bodyPr/>
          <a:lstStyle/>
          <a:p>
            <a:r>
              <a:rPr lang="en-US" dirty="0" smtClean="0">
                <a:solidFill>
                  <a:schemeClr val="accent1">
                    <a:lumMod val="40000"/>
                    <a:lumOff val="60000"/>
                  </a:schemeClr>
                </a:solidFill>
              </a:rPr>
              <a:t>1954 – UPS initiated an analytics group to research delivery routes</a:t>
            </a:r>
          </a:p>
          <a:p>
            <a:r>
              <a:rPr lang="en-US" dirty="0" smtClean="0">
                <a:solidFill>
                  <a:schemeClr val="accent1">
                    <a:lumMod val="40000"/>
                    <a:lumOff val="60000"/>
                  </a:schemeClr>
                </a:solidFill>
              </a:rPr>
              <a:t>2009 – still working with “small” data</a:t>
            </a:r>
          </a:p>
          <a:p>
            <a:pPr lvl="1"/>
            <a:r>
              <a:rPr lang="en-US" dirty="0" smtClean="0">
                <a:solidFill>
                  <a:schemeClr val="accent1">
                    <a:lumMod val="40000"/>
                    <a:lumOff val="60000"/>
                  </a:schemeClr>
                </a:solidFill>
              </a:rPr>
              <a:t>Structured, internally sourced</a:t>
            </a:r>
          </a:p>
          <a:p>
            <a:pPr lvl="1"/>
            <a:r>
              <a:rPr lang="en-US" dirty="0" smtClean="0">
                <a:solidFill>
                  <a:schemeClr val="accent1">
                    <a:lumMod val="40000"/>
                    <a:lumOff val="60000"/>
                  </a:schemeClr>
                </a:solidFill>
              </a:rPr>
              <a:t>Stored in warehouses or marts before analysis</a:t>
            </a:r>
          </a:p>
          <a:p>
            <a:pPr lvl="1"/>
            <a:r>
              <a:rPr lang="en-US" dirty="0" smtClean="0">
                <a:solidFill>
                  <a:schemeClr val="accent1">
                    <a:lumMod val="40000"/>
                    <a:lumOff val="60000"/>
                  </a:schemeClr>
                </a:solidFill>
              </a:rPr>
              <a:t>Reporting was the tool</a:t>
            </a:r>
          </a:p>
          <a:p>
            <a:pPr lvl="1"/>
            <a:r>
              <a:rPr lang="en-US" dirty="0" smtClean="0">
                <a:solidFill>
                  <a:schemeClr val="accent1">
                    <a:lumMod val="40000"/>
                    <a:lumOff val="60000"/>
                  </a:schemeClr>
                </a:solidFill>
              </a:rPr>
              <a:t>Few compete on “analytics”</a:t>
            </a:r>
          </a:p>
          <a:p>
            <a:pPr marL="585216" lvl="1" indent="0">
              <a:buNone/>
            </a:pPr>
            <a:endParaRPr lang="en-US" dirty="0" smtClean="0">
              <a:solidFill>
                <a:schemeClr val="accent1">
                  <a:lumMod val="40000"/>
                  <a:lumOff val="60000"/>
                </a:schemeClr>
              </a:solidFill>
            </a:endParaRPr>
          </a:p>
          <a:p>
            <a:endParaRPr lang="en-US" dirty="0"/>
          </a:p>
        </p:txBody>
      </p:sp>
    </p:spTree>
    <p:extLst>
      <p:ext uri="{BB962C8B-B14F-4D97-AF65-F5344CB8AC3E}">
        <p14:creationId xmlns:p14="http://schemas.microsoft.com/office/powerpoint/2010/main" val="16422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20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20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2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2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Analytics 1.0 Data environment</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470" y="1600200"/>
            <a:ext cx="820333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36357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1.0 Data technology</a:t>
            </a:r>
            <a:endParaRPr lang="en-US" dirty="0"/>
          </a:p>
        </p:txBody>
      </p:sp>
      <p:sp>
        <p:nvSpPr>
          <p:cNvPr id="3" name="Content Placeholder 2"/>
          <p:cNvSpPr>
            <a:spLocks noGrp="1"/>
          </p:cNvSpPr>
          <p:nvPr>
            <p:ph idx="1"/>
          </p:nvPr>
        </p:nvSpPr>
        <p:spPr/>
        <p:txBody>
          <a:bodyPr>
            <a:normAutofit/>
          </a:bodyPr>
          <a:lstStyle/>
          <a:p>
            <a:r>
              <a:rPr lang="en-US" dirty="0"/>
              <a:t>Standalone spreadsheets  </a:t>
            </a:r>
            <a:endParaRPr lang="en-US" dirty="0" smtClean="0"/>
          </a:p>
          <a:p>
            <a:r>
              <a:rPr lang="en-US" dirty="0" smtClean="0"/>
              <a:t>BI </a:t>
            </a:r>
            <a:r>
              <a:rPr lang="en-US" dirty="0"/>
              <a:t>and analytics “packages”  </a:t>
            </a:r>
            <a:endParaRPr lang="en-US" dirty="0" smtClean="0"/>
          </a:p>
          <a:p>
            <a:r>
              <a:rPr lang="en-US" dirty="0" smtClean="0"/>
              <a:t>ETL* </a:t>
            </a:r>
            <a:r>
              <a:rPr lang="en-US" dirty="0"/>
              <a:t>tools  </a:t>
            </a:r>
            <a:endParaRPr lang="en-US" dirty="0" smtClean="0"/>
          </a:p>
          <a:p>
            <a:r>
              <a:rPr lang="en-US" dirty="0" smtClean="0"/>
              <a:t>OLAP** array cubes </a:t>
            </a:r>
            <a:r>
              <a:rPr lang="en-US" dirty="0"/>
              <a:t> </a:t>
            </a:r>
            <a:endParaRPr lang="en-US" dirty="0" smtClean="0"/>
          </a:p>
          <a:p>
            <a:r>
              <a:rPr lang="en-US" dirty="0" smtClean="0"/>
              <a:t>On-premise servers</a:t>
            </a:r>
          </a:p>
          <a:p>
            <a:endParaRPr lang="en-US" dirty="0"/>
          </a:p>
          <a:p>
            <a:endParaRPr lang="en-US" dirty="0" smtClean="0"/>
          </a:p>
          <a:p>
            <a:endParaRPr lang="en-US" dirty="0"/>
          </a:p>
          <a:p>
            <a:pPr marL="137160" indent="0">
              <a:buNone/>
            </a:pPr>
            <a:r>
              <a:rPr lang="en-US" sz="1600" i="1" dirty="0" smtClean="0"/>
              <a:t>*ETL-Extract, transform, load</a:t>
            </a:r>
          </a:p>
          <a:p>
            <a:pPr marL="137160" indent="0">
              <a:buNone/>
            </a:pPr>
            <a:r>
              <a:rPr lang="en-US" sz="1600" i="1" dirty="0"/>
              <a:t>*</a:t>
            </a:r>
            <a:r>
              <a:rPr lang="en-US" sz="1600" i="1" dirty="0" smtClean="0"/>
              <a:t>*OLAP-online analytical processing</a:t>
            </a:r>
          </a:p>
        </p:txBody>
      </p:sp>
    </p:spTree>
    <p:extLst>
      <p:ext uri="{BB962C8B-B14F-4D97-AF65-F5344CB8AC3E}">
        <p14:creationId xmlns:p14="http://schemas.microsoft.com/office/powerpoint/2010/main" val="355871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1.0 Culture</a:t>
            </a:r>
            <a:endParaRPr lang="en-US" dirty="0"/>
          </a:p>
        </p:txBody>
      </p:sp>
      <p:sp>
        <p:nvSpPr>
          <p:cNvPr id="3" name="Content Placeholder 2"/>
          <p:cNvSpPr>
            <a:spLocks noGrp="1"/>
          </p:cNvSpPr>
          <p:nvPr>
            <p:ph idx="1"/>
          </p:nvPr>
        </p:nvSpPr>
        <p:spPr/>
        <p:txBody>
          <a:bodyPr>
            <a:normAutofit fontScale="92500" lnSpcReduction="10000"/>
          </a:bodyPr>
          <a:lstStyle/>
          <a:p>
            <a:r>
              <a:rPr lang="en-US" dirty="0"/>
              <a:t>Stay in the back room—as far away from decision-makers as possible—and don’t cause trouble </a:t>
            </a:r>
          </a:p>
          <a:p>
            <a:r>
              <a:rPr lang="en-US" dirty="0" smtClean="0"/>
              <a:t>Take </a:t>
            </a:r>
            <a:r>
              <a:rPr lang="en-US" dirty="0"/>
              <a:t>your time—nobody’s that interested in your results anyway </a:t>
            </a:r>
          </a:p>
          <a:p>
            <a:r>
              <a:rPr lang="en-US" dirty="0" smtClean="0"/>
              <a:t>Talk </a:t>
            </a:r>
            <a:r>
              <a:rPr lang="en-US" dirty="0"/>
              <a:t>about “BI for the masses,” but make it all too difficult for anyone but experts to use </a:t>
            </a:r>
            <a:endParaRPr lang="en-US" dirty="0" smtClean="0"/>
          </a:p>
          <a:p>
            <a:r>
              <a:rPr lang="en-US" dirty="0" smtClean="0"/>
              <a:t>Look </a:t>
            </a:r>
            <a:r>
              <a:rPr lang="en-US" dirty="0"/>
              <a:t>backwards—that’s where the threats to your business </a:t>
            </a:r>
            <a:r>
              <a:rPr lang="en-US" dirty="0" smtClean="0"/>
              <a:t>are</a:t>
            </a:r>
          </a:p>
          <a:p>
            <a:r>
              <a:rPr lang="en-US" dirty="0" smtClean="0"/>
              <a:t>If </a:t>
            </a:r>
            <a:r>
              <a:rPr lang="en-US" dirty="0"/>
              <a:t>possible, spend much more time getting data ready for analysis than actually analyzing it </a:t>
            </a:r>
            <a:endParaRPr lang="en-US" dirty="0" smtClean="0"/>
          </a:p>
          <a:p>
            <a:r>
              <a:rPr lang="en-US" dirty="0" smtClean="0"/>
              <a:t>Stay </a:t>
            </a:r>
            <a:r>
              <a:rPr lang="en-US" dirty="0"/>
              <a:t>inside the </a:t>
            </a:r>
            <a:r>
              <a:rPr lang="en-US" dirty="0" smtClean="0"/>
              <a:t>confines </a:t>
            </a:r>
            <a:r>
              <a:rPr lang="en-US" dirty="0"/>
              <a:t>of the IT organization</a:t>
            </a:r>
          </a:p>
        </p:txBody>
      </p:sp>
    </p:spTree>
    <p:extLst>
      <p:ext uri="{BB962C8B-B14F-4D97-AF65-F5344CB8AC3E}">
        <p14:creationId xmlns:p14="http://schemas.microsoft.com/office/powerpoint/2010/main" val="14339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Thermal">
  <a:themeElements>
    <a:clrScheme name="Thermal">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hermal">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erm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Thermal</Template>
  <TotalTime>2242</TotalTime>
  <Words>3614</Words>
  <Application>Microsoft Office PowerPoint</Application>
  <PresentationFormat>On-screen Show (4:3)</PresentationFormat>
  <Paragraphs>619</Paragraphs>
  <Slides>119</Slides>
  <Notes>68</Notes>
  <HiddenSlides>0</HiddenSlides>
  <MMClips>0</MMClips>
  <ScaleCrop>false</ScaleCrop>
  <HeadingPairs>
    <vt:vector size="4" baseType="variant">
      <vt:variant>
        <vt:lpstr>Theme</vt:lpstr>
      </vt:variant>
      <vt:variant>
        <vt:i4>3</vt:i4>
      </vt:variant>
      <vt:variant>
        <vt:lpstr>Slide Titles</vt:lpstr>
      </vt:variant>
      <vt:variant>
        <vt:i4>119</vt:i4>
      </vt:variant>
    </vt:vector>
  </HeadingPairs>
  <TitlesOfParts>
    <vt:vector size="122" baseType="lpstr">
      <vt:lpstr>Thermal</vt:lpstr>
      <vt:lpstr>1_Black</vt:lpstr>
      <vt:lpstr>Apex</vt:lpstr>
      <vt:lpstr>Big Data, BI and Analytics</vt:lpstr>
      <vt:lpstr>Reflection Essay</vt:lpstr>
      <vt:lpstr>Refection Essay &amp; Final Exam</vt:lpstr>
      <vt:lpstr>Digital Universe in 2020</vt:lpstr>
      <vt:lpstr> What is the BUZZ around BIG DATA?</vt:lpstr>
      <vt:lpstr>Isn’t Big Data  just big hype?  </vt:lpstr>
      <vt:lpstr>What is it that we are  really talking about?</vt:lpstr>
      <vt:lpstr>“Big Data is the frontier S of a firm's ability to store, process, and access all the data it needs to operate effectively, make decisions, reduce risks, and serve customers.”</vt:lpstr>
      <vt:lpstr>“Big Data is the frontier of a firm's ability to store, process, and access all the data it needs to operate effectively, make decisions, reduce risks, and serve customers.”</vt:lpstr>
      <vt:lpstr>“Big Data in general is defined as high volume, velocity and variety information assets that demand cost-effective, innovative forms of information processing for enhanced insight and decision making.”</vt:lpstr>
      <vt:lpstr>“Big Data in general is defined as high volume, velocity and variety information assets that demand cost-effective, innovative forms of information processing for enhanced insight and decision making.”</vt:lpstr>
      <vt:lpstr>“Big data is data that exceeds the processing capacity of conventional database systems. The data is too big, moves too fast, or doesn't fit the strictures of your database architectures. To gain value from this data, you must choose an alternative way to process it.”</vt:lpstr>
      <vt:lpstr>“Big data is data that exceeds the processing capacity of conventional database systems. The data is too big, moves too fast, or doesn't fit the strictures of your database architectures. To gain value from this data, you must choose an alternative way to process it.”</vt:lpstr>
      <vt:lpstr>“Big data is the data characterized by 3 attributes: volume, variety and velocity.”</vt:lpstr>
      <vt:lpstr>“Big data is the data characterized by 3 attributes: volume, variety and velocity.”</vt:lpstr>
      <vt:lpstr>“Big data is the data characterized by 4 key attributes: volume, variety, velocity and value.”</vt:lpstr>
      <vt:lpstr>“Big data is the data characterized by 4 key attributes: volume, variety, velocity and  value.”</vt:lpstr>
      <vt:lpstr>So What is BIG DATA?</vt:lpstr>
      <vt:lpstr>Let’s look at  BIG DATA  in a different way.</vt:lpstr>
      <vt:lpstr>What was your  first computer?</vt:lpstr>
      <vt:lpstr>PowerPoint Presentation</vt:lpstr>
      <vt:lpstr>PowerPoint Presentation</vt:lpstr>
      <vt:lpstr>What was its  “Big Data” limit?</vt:lpstr>
      <vt:lpstr>PowerPoint Presentation</vt:lpstr>
      <vt:lpstr>     Let’s try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Utah Governor Herbert on June 11, 2012 told  the annual meeting of the National Governors'  Association that the NSA's 1,500,000 square foot  data center being built outside Salt Lake City will be  the first facility to house a yottabyte of data.   </vt:lpstr>
      <vt:lpstr>Big Data is not about the  size  of the data, it’s about the  value  within the data.</vt:lpstr>
      <vt:lpstr>So, what is  value?</vt:lpstr>
      <vt:lpstr>Market Intelligence? Business Intelligence? Secret Intelligence?</vt:lpstr>
      <vt:lpstr>Our society is leaving   behind a digital footprint.</vt:lpstr>
      <vt:lpstr>People are living online and we all are expressing our attitudes, likes and dislikes, our opinions and perspectives.</vt:lpstr>
      <vt:lpstr>We are generating huge  amounts of data.</vt:lpstr>
      <vt:lpstr>… and a lot of noise.</vt:lpstr>
      <vt:lpstr>The ability to hear the signal from the noise is the   key…</vt:lpstr>
      <vt:lpstr>to unlocking the human conversation  that is taking place around us.</vt:lpstr>
      <vt:lpstr>Listening to this conversation  can lead us to…</vt:lpstr>
      <vt:lpstr> Case Study on  BIG DATA </vt:lpstr>
      <vt:lpstr>PowerPoint Presentation</vt:lpstr>
      <vt:lpstr>PowerPoint Presentation</vt:lpstr>
      <vt:lpstr>What do you think? Did it work?</vt:lpstr>
      <vt:lpstr>PowerPoint Presentation</vt:lpstr>
      <vt:lpstr>Big Data</vt:lpstr>
      <vt:lpstr>How do you  mine (and mind) all this data?</vt:lpstr>
      <vt:lpstr>Most people don’t know  what to do with all the data that they already have…</vt:lpstr>
      <vt:lpstr>Here’s how to do it - Get BIG by starting   small</vt:lpstr>
      <vt:lpstr>PowerPoint Presentation</vt:lpstr>
      <vt:lpstr>Focus on  Business Impact.</vt:lpstr>
      <vt:lpstr>PowerPoint Presentation</vt:lpstr>
      <vt:lpstr>Big Data Impacts</vt:lpstr>
      <vt:lpstr>Not just storage</vt:lpstr>
      <vt:lpstr>Its about Information Architecture</vt:lpstr>
      <vt:lpstr>Information Architecture</vt:lpstr>
      <vt:lpstr>12 Dimensions of Information Management*</vt:lpstr>
      <vt:lpstr>Pushing Information to Extremes</vt:lpstr>
      <vt:lpstr> Big Data isn’t big,  if you know how to  use it.</vt:lpstr>
      <vt:lpstr>The Economics of Data</vt:lpstr>
      <vt:lpstr>PowerPoint Presentation</vt:lpstr>
      <vt:lpstr>Big Data Challenges for IT Infrastructure Team</vt:lpstr>
      <vt:lpstr>Not all organizations are ready</vt:lpstr>
      <vt:lpstr>Does the IT Infrastructure Matter?</vt:lpstr>
      <vt:lpstr>Big Data Stack</vt:lpstr>
      <vt:lpstr>Platform Notes</vt:lpstr>
      <vt:lpstr>Data Federation</vt:lpstr>
      <vt:lpstr>Data Virtualization</vt:lpstr>
      <vt:lpstr>What describes Big Data in Organizations today?</vt:lpstr>
      <vt:lpstr>What Technologies are being Deployed?</vt:lpstr>
      <vt:lpstr>Big Data &amp; Warehouse</vt:lpstr>
      <vt:lpstr>PowerPoint Presentation</vt:lpstr>
      <vt:lpstr>This all leads to….. SMART DATA</vt:lpstr>
      <vt:lpstr>PowerPoint Presentation</vt:lpstr>
      <vt:lpstr>What is Business Intelligence</vt:lpstr>
      <vt:lpstr>Business Intelligence</vt:lpstr>
      <vt:lpstr>PowerPoint Presentation</vt:lpstr>
      <vt:lpstr>PowerPoint Presentation</vt:lpstr>
      <vt:lpstr>Changing sources</vt:lpstr>
      <vt:lpstr>PowerPoint Presentation</vt:lpstr>
      <vt:lpstr>Issues?</vt:lpstr>
      <vt:lpstr>What is Business Analytics?</vt:lpstr>
      <vt:lpstr>PowerPoint Presentation</vt:lpstr>
      <vt:lpstr>Business Analytics</vt:lpstr>
      <vt:lpstr>History – Analytics 1.0</vt:lpstr>
      <vt:lpstr>Analytics 1.0 Data environment</vt:lpstr>
      <vt:lpstr>Analytics 1.0 Data technology</vt:lpstr>
      <vt:lpstr>Analytics 1.0 Culture</vt:lpstr>
      <vt:lpstr>History Analytics 2.0</vt:lpstr>
      <vt:lpstr>Analytics 2.0 Data environment</vt:lpstr>
      <vt:lpstr>Analytics 2.0 Data technology</vt:lpstr>
      <vt:lpstr>Analytics 2.0 Culture</vt:lpstr>
      <vt:lpstr>Analytics 3.0?</vt:lpstr>
      <vt:lpstr>Analytics 3.0 Data types</vt:lpstr>
      <vt:lpstr>Analytics 3.0 Data Technology</vt:lpstr>
      <vt:lpstr>Analytics 3.0 Culture</vt:lpstr>
      <vt:lpstr>Three Types of Companies</vt:lpstr>
      <vt:lpstr>PowerPoint Presentation</vt:lpstr>
      <vt:lpstr>PowerPoint Presentation</vt:lpstr>
      <vt:lpstr>PowerPoint Presentation</vt:lpstr>
      <vt:lpstr>PowerPoint Presentation</vt:lpstr>
      <vt:lpstr>PowerPoint Presentation</vt:lpstr>
      <vt:lpstr>Skills?</vt:lpstr>
      <vt:lpstr>Train or Hire the right Skills</vt:lpstr>
      <vt:lpstr>Operational BA</vt:lpstr>
      <vt:lpstr>Decision Management</vt:lpstr>
      <vt:lpstr>Business Analytics</vt:lpstr>
      <vt:lpstr>This ends Module 9</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Rajeev Kumar</dc:creator>
  <cp:lastModifiedBy>Administrator3</cp:lastModifiedBy>
  <cp:revision>162</cp:revision>
  <dcterms:created xsi:type="dcterms:W3CDTF">2013-03-05T18:14:48Z</dcterms:created>
  <dcterms:modified xsi:type="dcterms:W3CDTF">2015-07-14T21:13:23Z</dcterms:modified>
</cp:coreProperties>
</file>